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6"/>
  </p:notesMasterIdLst>
  <p:handoutMasterIdLst>
    <p:handoutMasterId r:id="rId17"/>
  </p:handoutMasterIdLst>
  <p:sldIdLst>
    <p:sldId id="256" r:id="rId2"/>
    <p:sldId id="338" r:id="rId3"/>
    <p:sldId id="333" r:id="rId4"/>
    <p:sldId id="342" r:id="rId5"/>
    <p:sldId id="343" r:id="rId6"/>
    <p:sldId id="345" r:id="rId7"/>
    <p:sldId id="346" r:id="rId8"/>
    <p:sldId id="286" r:id="rId9"/>
    <p:sldId id="319" r:id="rId10"/>
    <p:sldId id="348" r:id="rId11"/>
    <p:sldId id="349" r:id="rId12"/>
    <p:sldId id="336" r:id="rId13"/>
    <p:sldId id="325" r:id="rId14"/>
    <p:sldId id="331" r:id="rId15"/>
  </p:sldIdLst>
  <p:sldSz cx="9144000" cy="6858000" type="screen4x3"/>
  <p:notesSz cx="6669088" cy="9926638"/>
  <p:defaultTextStyle>
    <a:defPPr>
      <a:defRPr lang="lv-LV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  <a:srgbClr val="339933"/>
    <a:srgbClr val="00CC00"/>
    <a:srgbClr val="91A0ED"/>
    <a:srgbClr val="EDE691"/>
    <a:srgbClr val="680000"/>
    <a:srgbClr val="00FF00"/>
    <a:srgbClr val="F9F9F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44" autoAdjust="0"/>
    <p:restoredTop sz="88555" autoAdjust="0"/>
  </p:normalViewPr>
  <p:slideViewPr>
    <p:cSldViewPr>
      <p:cViewPr varScale="1">
        <p:scale>
          <a:sx n="82" d="100"/>
          <a:sy n="82" d="100"/>
        </p:scale>
        <p:origin x="-1308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6" d="100"/>
          <a:sy n="76" d="100"/>
        </p:scale>
        <p:origin x="-2196" y="-96"/>
      </p:cViewPr>
      <p:guideLst>
        <p:guide orient="horz" pos="3126"/>
        <p:guide pos="210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StepanovsK\Desktop\EM\RES%202009%2028%20ek\RES%20LV\NAEP%202010\R&#299;c&#299;bas%20planam%2002%2002%20201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lv-LV"/>
  <c:chart>
    <c:title>
      <c:tx>
        <c:rich>
          <a:bodyPr/>
          <a:lstStyle/>
          <a:p>
            <a:pPr>
              <a:defRPr sz="3600">
                <a:latin typeface="Calibri" pitchFamily="34" charset="0"/>
              </a:defRPr>
            </a:pPr>
            <a:r>
              <a:rPr lang="lv-LV" sz="3600" dirty="0" smtClean="0">
                <a:latin typeface="Calibri" pitchFamily="34" charset="0"/>
              </a:rPr>
              <a:t>Likums – Obligātais iepirkums </a:t>
            </a:r>
            <a:endParaRPr lang="ru-RU" sz="3600" dirty="0">
              <a:latin typeface="Calibri" pitchFamily="34" charset="0"/>
            </a:endParaRPr>
          </a:p>
        </c:rich>
      </c:tx>
      <c:layout>
        <c:manualLayout>
          <c:xMode val="edge"/>
          <c:yMode val="edge"/>
          <c:x val="0.18159105510015799"/>
          <c:y val="3.2947382717217609E-2"/>
        </c:manualLayout>
      </c:layout>
    </c:title>
    <c:plotArea>
      <c:layout>
        <c:manualLayout>
          <c:layoutTarget val="inner"/>
          <c:xMode val="edge"/>
          <c:yMode val="edge"/>
          <c:x val="9.1856339633760567E-2"/>
          <c:y val="0.20316932844781113"/>
          <c:w val="0.93203981682323123"/>
          <c:h val="0.59371665712205635"/>
        </c:manualLayout>
      </c:layout>
      <c:barChart>
        <c:barDir val="col"/>
        <c:grouping val="clustered"/>
        <c:ser>
          <c:idx val="0"/>
          <c:order val="0"/>
          <c:tx>
            <c:strRef>
              <c:f>Ietekme!$B$27</c:f>
              <c:strCache>
                <c:ptCount val="1"/>
                <c:pt idx="0">
                  <c:v>Kvotas tarifs</c:v>
                </c:pt>
              </c:strCache>
            </c:strRef>
          </c:tx>
          <c:cat>
            <c:strRef>
              <c:f>Ietekme!$A$28:$A$36</c:f>
              <c:strCache>
                <c:ptCount val="9"/>
                <c:pt idx="0">
                  <c:v>Tirgus</c:v>
                </c:pt>
                <c:pt idx="1">
                  <c:v>&lt; 1MW</c:v>
                </c:pt>
                <c:pt idx="2">
                  <c:v>1MW-10 MW</c:v>
                </c:pt>
                <c:pt idx="3">
                  <c:v>&gt; 10MW</c:v>
                </c:pt>
                <c:pt idx="4">
                  <c:v>Saules enerģija</c:v>
                </c:pt>
                <c:pt idx="5">
                  <c:v>Sauszemes vējš</c:v>
                </c:pt>
                <c:pt idx="6">
                  <c:v>Jūras vējš</c:v>
                </c:pt>
                <c:pt idx="7">
                  <c:v>Biomasa</c:v>
                </c:pt>
                <c:pt idx="8">
                  <c:v>Biogāze</c:v>
                </c:pt>
              </c:strCache>
            </c:strRef>
          </c:cat>
          <c:val>
            <c:numRef>
              <c:f>Ietekme!$B$28:$B$36</c:f>
              <c:numCache>
                <c:formatCode>0.000</c:formatCode>
                <c:ptCount val="9"/>
                <c:pt idx="0">
                  <c:v>4.0000000000000036E-2</c:v>
                </c:pt>
                <c:pt idx="1">
                  <c:v>7.7756990000000095E-2</c:v>
                </c:pt>
                <c:pt idx="2">
                  <c:v>7.7756990000000095E-2</c:v>
                </c:pt>
                <c:pt idx="3">
                  <c:v>0</c:v>
                </c:pt>
                <c:pt idx="4">
                  <c:v>0.25975399999999998</c:v>
                </c:pt>
                <c:pt idx="5">
                  <c:v>7.9658119658119725E-2</c:v>
                </c:pt>
                <c:pt idx="6">
                  <c:v>7.9658119658119725E-2</c:v>
                </c:pt>
                <c:pt idx="7">
                  <c:v>6.6451612903225848E-2</c:v>
                </c:pt>
                <c:pt idx="8">
                  <c:v>0.10147827200000002</c:v>
                </c:pt>
              </c:numCache>
            </c:numRef>
          </c:val>
        </c:ser>
        <c:ser>
          <c:idx val="1"/>
          <c:order val="1"/>
          <c:tx>
            <c:strRef>
              <c:f>Ietekme!$F$27</c:f>
              <c:strCache>
                <c:ptCount val="1"/>
                <c:pt idx="0">
                  <c:v>Likuma piemaksa</c:v>
                </c:pt>
              </c:strCache>
            </c:strRef>
          </c:tx>
          <c:cat>
            <c:strRef>
              <c:f>Ietekme!$A$28:$A$36</c:f>
              <c:strCache>
                <c:ptCount val="9"/>
                <c:pt idx="0">
                  <c:v>Tirgus</c:v>
                </c:pt>
                <c:pt idx="1">
                  <c:v>&lt; 1MW</c:v>
                </c:pt>
                <c:pt idx="2">
                  <c:v>1MW-10 MW</c:v>
                </c:pt>
                <c:pt idx="3">
                  <c:v>&gt; 10MW</c:v>
                </c:pt>
                <c:pt idx="4">
                  <c:v>Saules enerģija</c:v>
                </c:pt>
                <c:pt idx="5">
                  <c:v>Sauszemes vējš</c:v>
                </c:pt>
                <c:pt idx="6">
                  <c:v>Jūras vējš</c:v>
                </c:pt>
                <c:pt idx="7">
                  <c:v>Biomasa</c:v>
                </c:pt>
                <c:pt idx="8">
                  <c:v>Biogāze</c:v>
                </c:pt>
              </c:strCache>
            </c:strRef>
          </c:cat>
          <c:val>
            <c:numRef>
              <c:f>Ietekme!$F$28:$F$36</c:f>
              <c:numCache>
                <c:formatCode>0.0000</c:formatCode>
                <c:ptCount val="9"/>
                <c:pt idx="0">
                  <c:v>4.0000000000000036E-2</c:v>
                </c:pt>
                <c:pt idx="1">
                  <c:v>1.740000000000002E-2</c:v>
                </c:pt>
                <c:pt idx="2">
                  <c:v>1.740000000000002E-2</c:v>
                </c:pt>
                <c:pt idx="3">
                  <c:v>0</c:v>
                </c:pt>
                <c:pt idx="4">
                  <c:v>1.740000000000002E-2</c:v>
                </c:pt>
                <c:pt idx="5">
                  <c:v>1.740000000000002E-2</c:v>
                </c:pt>
                <c:pt idx="6">
                  <c:v>1.740000000000002E-2</c:v>
                </c:pt>
                <c:pt idx="7">
                  <c:v>5.0300000000000032E-2</c:v>
                </c:pt>
                <c:pt idx="8">
                  <c:v>5.5300000000000051E-2</c:v>
                </c:pt>
              </c:numCache>
            </c:numRef>
          </c:val>
        </c:ser>
        <c:axId val="61293696"/>
        <c:axId val="61521920"/>
      </c:barChart>
      <c:catAx>
        <c:axId val="61293696"/>
        <c:scaling>
          <c:orientation val="minMax"/>
        </c:scaling>
        <c:axPos val="b"/>
        <c:numFmt formatCode="General" sourceLinked="1"/>
        <c:tickLblPos val="nextTo"/>
        <c:txPr>
          <a:bodyPr rot="0" vert="horz"/>
          <a:lstStyle/>
          <a:p>
            <a:pPr>
              <a:defRPr sz="1200">
                <a:latin typeface="Calibri" pitchFamily="34" charset="0"/>
              </a:defRPr>
            </a:pPr>
            <a:endParaRPr lang="lv-LV"/>
          </a:p>
        </c:txPr>
        <c:crossAx val="61521920"/>
        <c:crosses val="autoZero"/>
        <c:auto val="1"/>
        <c:lblAlgn val="ctr"/>
        <c:lblOffset val="100"/>
        <c:tickLblSkip val="1"/>
        <c:tickMarkSkip val="1"/>
      </c:catAx>
      <c:valAx>
        <c:axId val="61521920"/>
        <c:scaling>
          <c:orientation val="minMax"/>
        </c:scaling>
        <c:axPos val="l"/>
        <c:majorGridlines/>
        <c:numFmt formatCode="0.000" sourceLinked="1"/>
        <c:tickLblPos val="nextTo"/>
        <c:txPr>
          <a:bodyPr rot="0" vert="horz"/>
          <a:lstStyle/>
          <a:p>
            <a:pPr>
              <a:defRPr sz="1400">
                <a:latin typeface="Calibri" pitchFamily="34" charset="0"/>
              </a:defRPr>
            </a:pPr>
            <a:endParaRPr lang="lv-LV"/>
          </a:p>
        </c:txPr>
        <c:crossAx val="6129369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7.4433735371299617E-2"/>
          <c:y val="0.92233301202534645"/>
          <c:w val="0.8597635810279074"/>
          <c:h val="6.7961379833446911E-2"/>
        </c:manualLayout>
      </c:layout>
    </c:legend>
    <c:plotVisOnly val="1"/>
    <c:dispBlanksAs val="gap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08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6663" y="0"/>
            <a:ext cx="289083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890838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6663" y="9428163"/>
            <a:ext cx="2890837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3610CAEF-7DB9-4995-A961-94032EA269DF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08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6663" y="0"/>
            <a:ext cx="289083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4075" y="744538"/>
            <a:ext cx="4960938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714875"/>
            <a:ext cx="5335588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v-LV" noProof="0" smtClean="0"/>
              <a:t>Click to edit Master text styles</a:t>
            </a:r>
          </a:p>
          <a:p>
            <a:pPr lvl="1"/>
            <a:r>
              <a:rPr lang="lv-LV" noProof="0" smtClean="0"/>
              <a:t>Second level</a:t>
            </a:r>
          </a:p>
          <a:p>
            <a:pPr lvl="2"/>
            <a:r>
              <a:rPr lang="lv-LV" noProof="0" smtClean="0"/>
              <a:t>Third level</a:t>
            </a:r>
          </a:p>
          <a:p>
            <a:pPr lvl="3"/>
            <a:r>
              <a:rPr lang="lv-LV" noProof="0" smtClean="0"/>
              <a:t>Fourth level</a:t>
            </a:r>
          </a:p>
          <a:p>
            <a:pPr lvl="4"/>
            <a:r>
              <a:rPr lang="lv-LV" noProof="0" smtClean="0"/>
              <a:t>Fifth level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890838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6663" y="9428163"/>
            <a:ext cx="2890837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8127E5C3-48F5-40D8-A33D-A450797E3E0A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lv-LV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9EE3624-3A27-45BD-881F-2BE50FBCDEB1}" type="slidenum">
              <a:rPr lang="lv-LV" smtClean="0"/>
              <a:pPr/>
              <a:t>1</a:t>
            </a:fld>
            <a:endParaRPr lang="lv-LV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88EA4C-B070-4638-8F65-8DF036F1616C}" type="slidenum">
              <a:rPr lang="lv-LV" smtClean="0"/>
              <a:pPr/>
              <a:t>6</a:t>
            </a:fld>
            <a:endParaRPr lang="lv-LV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88EA4C-B070-4638-8F65-8DF036F1616C}" type="slidenum">
              <a:rPr lang="lv-LV" smtClean="0"/>
              <a:pPr/>
              <a:t>7</a:t>
            </a:fld>
            <a:endParaRPr lang="lv-LV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pPr>
              <a:defRPr/>
            </a:pPr>
            <a:endParaRPr lang="lv-LV" dirty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BB7D92F-F1DD-478B-A700-D3332C805F04}" type="slidenum">
              <a:rPr lang="lv-LV" smtClean="0"/>
              <a:pPr/>
              <a:t>8</a:t>
            </a:fld>
            <a:endParaRPr lang="lv-LV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lv-LV" smtClean="0"/>
              <a:t>elektroenerģijas ražošana no AER “novērš” SEG izmaksas, kuras radītu tās ražošana fosilajā energoavotā </a:t>
            </a:r>
            <a:r>
              <a:rPr lang="lv-LV" b="1" smtClean="0"/>
              <a:t>- piemaksas </a:t>
            </a:r>
            <a:r>
              <a:rPr lang="lv-LV" smtClean="0"/>
              <a:t>“</a:t>
            </a:r>
            <a:r>
              <a:rPr lang="lv-LV" b="1" smtClean="0"/>
              <a:t>SEG komponente</a:t>
            </a:r>
            <a:r>
              <a:rPr lang="lv-LV" smtClean="0"/>
              <a:t>”</a:t>
            </a:r>
          </a:p>
          <a:p>
            <a:r>
              <a:rPr lang="lv-LV" smtClean="0"/>
              <a:t>Atjaunojamās enerģijas ražotnē, katrs uzstādītais 1 MWe “novērš” 1 MWe, kas būtu jāuzstāda ražotnē, kas enerģijas ražošanai izmanto fosilos energoresursus – </a:t>
            </a:r>
            <a:r>
              <a:rPr lang="lv-LV" b="1" smtClean="0"/>
              <a:t>piemaksas “jaudas komponente”</a:t>
            </a:r>
          </a:p>
          <a:p>
            <a:r>
              <a:rPr lang="lv-LV" smtClean="0"/>
              <a:t>“</a:t>
            </a:r>
            <a:r>
              <a:rPr lang="lv-LV" b="1" smtClean="0"/>
              <a:t>jaudas komponenti</a:t>
            </a:r>
            <a:r>
              <a:rPr lang="lv-LV" smtClean="0"/>
              <a:t>” saņem jebkuras jaudas ražotne, kas enerģijas ražošanai izmanto AER, ja uzstādītās elektriskās jaudas izmantošanas stundu skaits nav mazāks par 3500 h gadā, “</a:t>
            </a:r>
            <a:r>
              <a:rPr lang="lv-LV" b="1" smtClean="0"/>
              <a:t>jaudas komponente</a:t>
            </a:r>
            <a:r>
              <a:rPr lang="lv-LV" smtClean="0"/>
              <a:t>” novērš šobrīd pastāvošo diskrimināciju attiecībā pret AER</a:t>
            </a:r>
          </a:p>
          <a:p>
            <a:r>
              <a:rPr lang="lv-LV" smtClean="0"/>
              <a:t>“</a:t>
            </a:r>
            <a:r>
              <a:rPr lang="lv-LV" b="1" smtClean="0"/>
              <a:t>lauksaimniecības komponente”</a:t>
            </a:r>
            <a:r>
              <a:rPr lang="lv-LV" smtClean="0"/>
              <a:t> – maksu par atjaunojamās enerģijas ražotnē izmantotajiem kūtsmēsliem ietveroša daļa no piemaksas par atjaunojamās elektroenerģijas pārdošanu</a:t>
            </a:r>
          </a:p>
          <a:p>
            <a:r>
              <a:rPr lang="lv-LV" smtClean="0"/>
              <a:t>visām AER izmantojošām tehnoloģijām un resursu veidiem cenas piemaksa ir vienāda</a:t>
            </a:r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AAABB0-14D8-4780-88B8-BEB27BC50677}" type="slidenum">
              <a:rPr lang="lv-LV" smtClean="0"/>
              <a:pPr/>
              <a:t>9</a:t>
            </a:fld>
            <a:endParaRPr lang="lv-LV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lv-LV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Vidējās elektroenerģijas cena septembra mēnesī </a:t>
            </a:r>
            <a:r>
              <a:rPr lang="lv-LV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Nord</a:t>
            </a:r>
            <a:r>
              <a:rPr lang="lv-LV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lv-LV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pool</a:t>
            </a:r>
            <a:r>
              <a:rPr lang="lv-LV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lv-LV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Estlink</a:t>
            </a:r>
            <a:r>
              <a:rPr lang="lv-LV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  zonā bija 50.6 EUR/</a:t>
            </a:r>
            <a:r>
              <a:rPr lang="lv-LV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MWh</a:t>
            </a:r>
            <a:r>
              <a:rPr lang="lv-LV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, kas ir ļoti tuva </a:t>
            </a:r>
            <a:r>
              <a:rPr lang="lv-LV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Nord</a:t>
            </a:r>
            <a:r>
              <a:rPr lang="lv-LV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lv-LV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Pool</a:t>
            </a:r>
            <a:r>
              <a:rPr lang="lv-LV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Somijas zonas cenai 51.0 EUR/</a:t>
            </a:r>
            <a:r>
              <a:rPr lang="lv-LV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MWh</a:t>
            </a:r>
            <a:r>
              <a:rPr lang="lv-LV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, kas norāda uz to, ka cenas abās biržās arvien vairāk satuvinās. </a:t>
            </a:r>
            <a:r>
              <a:rPr lang="lv-LV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BaltPool</a:t>
            </a:r>
            <a:r>
              <a:rPr lang="lv-LV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elektroenerģijas biržā Lietuvā vidējā septembra cena bija nedaudz augstāka 54.4 EUR/</a:t>
            </a:r>
            <a:r>
              <a:rPr lang="lv-LV" sz="120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MWh</a:t>
            </a:r>
            <a:r>
              <a:rPr lang="lv-LV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.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127E5C3-48F5-40D8-A33D-A450797E3E0A}" type="slidenum">
              <a:rPr lang="lv-LV" smtClean="0"/>
              <a:pPr>
                <a:defRPr/>
              </a:pPr>
              <a:t>11</a:t>
            </a:fld>
            <a:endParaRPr lang="lv-LV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lv-LV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E7AFC6B-A2B1-4D71-AB13-21E14F850785}" type="slidenum">
              <a:rPr lang="lv-LV" smtClean="0"/>
              <a:pPr/>
              <a:t>13</a:t>
            </a:fld>
            <a:endParaRPr lang="lv-LV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11188" y="3500438"/>
            <a:ext cx="7772400" cy="109537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2400">
              <a:latin typeface="Times New Roman" pitchFamily="18" charset="0"/>
            </a:endParaRPr>
          </a:p>
        </p:txBody>
      </p:sp>
      <p:pic>
        <p:nvPicPr>
          <p:cNvPr id="5" name="Picture 8" descr="mazais%20melnaisnary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0338" y="188913"/>
            <a:ext cx="1428750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Object 9"/>
          <p:cNvGraphicFramePr>
            <a:graphicFrameLocks noChangeAspect="1"/>
          </p:cNvGraphicFramePr>
          <p:nvPr/>
        </p:nvGraphicFramePr>
        <p:xfrm>
          <a:off x="4211638" y="404813"/>
          <a:ext cx="3452812" cy="1149350"/>
        </p:xfrm>
        <a:graphic>
          <a:graphicData uri="http://schemas.openxmlformats.org/presentationml/2006/ole">
            <p:oleObj spid="_x0000_s31746" name="Visio" r:id="rId4" imgW="3453003" imgH="1148715" progId="">
              <p:embed/>
            </p:oleObj>
          </a:graphicData>
        </a:graphic>
      </p:graphicFrame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1989138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lv-LV"/>
              <a:t>Click to edit Master title style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40767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lv-LV"/>
              <a:t>Click to edit Master subtitle style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A3987A-A7CB-4F0E-A428-E355088FEE57}" type="slidenum">
              <a:rPr lang="lv-LV"/>
              <a:pPr>
                <a:defRPr/>
              </a:pPr>
              <a:t>‹#›</a:t>
            </a:fld>
            <a:endParaRPr lang="lv-LV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D01FD9-D236-4B09-9FEE-95FC0BB3B140}" type="slidenum">
              <a:rPr lang="lv-LV"/>
              <a:pPr>
                <a:defRPr/>
              </a:pPr>
              <a:t>‹#›</a:t>
            </a:fld>
            <a:endParaRPr lang="lv-LV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5B9ABC-6A0E-4A1E-9241-B66C09CEB708}" type="slidenum">
              <a:rPr lang="lv-LV"/>
              <a:pPr>
                <a:defRPr/>
              </a:pPr>
              <a:t>‹#›</a:t>
            </a:fld>
            <a:endParaRPr lang="lv-LV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AF627E-3460-4E7B-A261-512C68792FA5}" type="slidenum">
              <a:rPr lang="lv-LV"/>
              <a:pPr>
                <a:defRPr/>
              </a:pPr>
              <a:t>‹#›</a:t>
            </a:fld>
            <a:endParaRPr lang="lv-LV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A8AE82-9999-44C8-ACA4-6ED61F4FF7C4}" type="slidenum">
              <a:rPr lang="lv-LV"/>
              <a:pPr>
                <a:defRPr/>
              </a:pPr>
              <a:t>‹#›</a:t>
            </a:fld>
            <a:endParaRPr lang="lv-LV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32A947-D4A3-42B2-8B09-35F2CBD4A37F}" type="slidenum">
              <a:rPr lang="lv-LV"/>
              <a:pPr>
                <a:defRPr/>
              </a:pPr>
              <a:t>‹#›</a:t>
            </a:fld>
            <a:endParaRPr lang="lv-LV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F21441-F960-489D-9B31-3B5540DA6122}" type="slidenum">
              <a:rPr lang="lv-LV"/>
              <a:pPr>
                <a:defRPr/>
              </a:pPr>
              <a:t>‹#›</a:t>
            </a:fld>
            <a:endParaRPr lang="lv-LV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01EAE2-C48D-48B0-B63B-2666ED8F8DC5}" type="slidenum">
              <a:rPr lang="lv-LV"/>
              <a:pPr>
                <a:defRPr/>
              </a:pPr>
              <a:t>‹#›</a:t>
            </a:fld>
            <a:endParaRPr lang="lv-LV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303661-210C-4F2D-825B-08F76138E090}" type="slidenum">
              <a:rPr lang="lv-LV"/>
              <a:pPr>
                <a:defRPr/>
              </a:pPr>
              <a:t>‹#›</a:t>
            </a:fld>
            <a:endParaRPr lang="lv-LV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52A361-BD61-43B4-B4F3-29C5402ED898}" type="slidenum">
              <a:rPr lang="lv-LV"/>
              <a:pPr>
                <a:defRPr/>
              </a:pPr>
              <a:t>‹#›</a:t>
            </a:fld>
            <a:endParaRPr lang="lv-LV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E235D9-FE15-432B-AAFE-AE5D14D1C9C6}" type="slidenum">
              <a:rPr lang="lv-LV"/>
              <a:pPr>
                <a:defRPr/>
              </a:pPr>
              <a:t>‹#›</a:t>
            </a:fld>
            <a:endParaRPr lang="lv-LV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v-LV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4589E-118F-42BA-B797-1C270EA612CE}" type="slidenum">
              <a:rPr lang="lv-LV"/>
              <a:pPr>
                <a:defRPr/>
              </a:pPr>
              <a:t>‹#›</a:t>
            </a:fld>
            <a:endParaRPr lang="lv-LV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lv-LV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</a:p>
        </p:txBody>
      </p:sp>
      <p:sp>
        <p:nvSpPr>
          <p:cNvPr id="10244" name="AutoShape 4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10245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lv-LV"/>
          </a:p>
        </p:txBody>
      </p:sp>
      <p:pic>
        <p:nvPicPr>
          <p:cNvPr id="1032" name="Picture 9" descr="mazais%20melnaisnary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6140450"/>
            <a:ext cx="712788" cy="71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6" name="Object 10"/>
          <p:cNvGraphicFramePr>
            <a:graphicFrameLocks noChangeAspect="1"/>
          </p:cNvGraphicFramePr>
          <p:nvPr/>
        </p:nvGraphicFramePr>
        <p:xfrm>
          <a:off x="755650" y="6186488"/>
          <a:ext cx="2016125" cy="671512"/>
        </p:xfrm>
        <a:graphic>
          <a:graphicData uri="http://schemas.openxmlformats.org/presentationml/2006/ole">
            <p:oleObj spid="_x0000_s1026" name="Visio" r:id="rId16" imgW="3453003" imgH="1148715" progId="">
              <p:embed/>
            </p:oleObj>
          </a:graphicData>
        </a:graphic>
      </p:graphicFrame>
      <p:sp>
        <p:nvSpPr>
          <p:cNvPr id="1025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07BE9F57-2552-4225-8881-899FE654AA67}" type="slidenum">
              <a:rPr lang="lv-LV"/>
              <a:pPr>
                <a:defRPr/>
              </a:pPr>
              <a:t>‹#›</a:t>
            </a:fld>
            <a:endParaRPr lang="lv-LV"/>
          </a:p>
        </p:txBody>
      </p:sp>
      <p:sp>
        <p:nvSpPr>
          <p:cNvPr id="1025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  <p:sldLayoutId id="214748388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1989138"/>
            <a:ext cx="8382000" cy="1439862"/>
          </a:xfrm>
        </p:spPr>
        <p:txBody>
          <a:bodyPr/>
          <a:lstStyle/>
          <a:p>
            <a:pPr algn="ctr">
              <a:defRPr/>
            </a:pPr>
            <a:r>
              <a:rPr lang="lv-LV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Likumprojekts </a:t>
            </a:r>
            <a:br>
              <a:rPr lang="lv-LV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r>
              <a:rPr lang="lv-LV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“Atjaunojamās enerģijas likums”</a:t>
            </a:r>
            <a:endParaRPr lang="lv-LV" sz="44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857750" y="4071938"/>
            <a:ext cx="3890714" cy="1638300"/>
          </a:xfrm>
        </p:spPr>
        <p:txBody>
          <a:bodyPr/>
          <a:lstStyle/>
          <a:p>
            <a:pPr algn="r" eaLnBrk="1" hangingPunct="1">
              <a:defRPr/>
            </a:pPr>
            <a:endParaRPr lang="lv-LV" sz="1800" b="1" dirty="0" smtClean="0">
              <a:latin typeface="+mj-lt"/>
              <a:cs typeface="Arial" pitchFamily="34" charset="0"/>
            </a:endParaRPr>
          </a:p>
          <a:p>
            <a:pPr algn="r" eaLnBrk="1" hangingPunct="1">
              <a:defRPr/>
            </a:pPr>
            <a:endParaRPr lang="lv-LV" sz="1800" b="1" dirty="0" smtClean="0">
              <a:latin typeface="+mj-lt"/>
              <a:cs typeface="Arial" pitchFamily="34" charset="0"/>
            </a:endParaRPr>
          </a:p>
          <a:p>
            <a:pPr algn="r" eaLnBrk="1" hangingPunct="1">
              <a:defRPr/>
            </a:pPr>
            <a:r>
              <a:rPr lang="lv-LV" sz="1800" b="1" dirty="0" smtClean="0">
                <a:latin typeface="+mj-lt"/>
                <a:cs typeface="Arial" pitchFamily="34" charset="0"/>
              </a:rPr>
              <a:t>Ekonomikas ministrijas</a:t>
            </a:r>
          </a:p>
          <a:p>
            <a:pPr algn="r" eaLnBrk="1" hangingPunct="1">
              <a:defRPr/>
            </a:pPr>
            <a:r>
              <a:rPr lang="lv-LV" sz="1800" b="1" dirty="0" smtClean="0">
                <a:latin typeface="+mj-lt"/>
                <a:cs typeface="Arial" pitchFamily="34" charset="0"/>
              </a:rPr>
              <a:t>Valsts sekretāra vietnieks</a:t>
            </a:r>
          </a:p>
          <a:p>
            <a:pPr algn="r" eaLnBrk="1" hangingPunct="1">
              <a:defRPr/>
            </a:pPr>
            <a:r>
              <a:rPr lang="lv-LV" sz="1800" b="1" dirty="0" smtClean="0">
                <a:latin typeface="+mj-lt"/>
                <a:cs typeface="Arial" pitchFamily="34" charset="0"/>
              </a:rPr>
              <a:t>Gatis Ābele</a:t>
            </a:r>
            <a:endParaRPr lang="en-US" sz="1800" b="1" dirty="0" smtClean="0">
              <a:latin typeface="+mj-lt"/>
            </a:endParaRPr>
          </a:p>
        </p:txBody>
      </p:sp>
      <p:pic>
        <p:nvPicPr>
          <p:cNvPr id="4100" name="Picture 10" descr="http://www.woodburningsolutions.com/images/biofuels248x2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3886200"/>
            <a:ext cx="19812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8" descr="http://helloworldbea.files.wordpress.com/2008/05/biofuel.jpg"/>
          <p:cNvPicPr>
            <a:picLocks noChangeAspect="1" noChangeArrowheads="1"/>
          </p:cNvPicPr>
          <p:nvPr/>
        </p:nvPicPr>
        <p:blipFill>
          <a:blip r:embed="rId4" cstate="print"/>
          <a:srcRect l="6990" t="10223" r="8685" b="10825"/>
          <a:stretch>
            <a:fillRect/>
          </a:stretch>
        </p:blipFill>
        <p:spPr bwMode="auto">
          <a:xfrm>
            <a:off x="2357438" y="4214813"/>
            <a:ext cx="2249487" cy="160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Tarifu salīdzinājums</a:t>
            </a:r>
            <a:endParaRPr lang="lv-LV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/>
        </p:nvGraphicFramePr>
        <p:xfrm>
          <a:off x="539552" y="1772816"/>
          <a:ext cx="8280920" cy="42484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6000" dirty="0" err="1" smtClean="0">
                <a:latin typeface="Calibri" pitchFamily="34" charset="0"/>
              </a:rPr>
              <a:t>Nord</a:t>
            </a:r>
            <a:r>
              <a:rPr lang="lv-LV" sz="6000" dirty="0" smtClean="0">
                <a:latin typeface="Calibri" pitchFamily="34" charset="0"/>
              </a:rPr>
              <a:t> </a:t>
            </a:r>
            <a:r>
              <a:rPr lang="lv-LV" sz="6000" dirty="0" err="1" smtClean="0">
                <a:latin typeface="Calibri" pitchFamily="34" charset="0"/>
              </a:rPr>
              <a:t>Pool</a:t>
            </a:r>
            <a:r>
              <a:rPr lang="lv-LV" sz="6000" dirty="0" smtClean="0">
                <a:latin typeface="Calibri" pitchFamily="34" charset="0"/>
              </a:rPr>
              <a:t> </a:t>
            </a:r>
            <a:r>
              <a:rPr lang="lv-LV" sz="6000" dirty="0" err="1" smtClean="0">
                <a:latin typeface="Calibri" pitchFamily="34" charset="0"/>
              </a:rPr>
              <a:t>Spot</a:t>
            </a:r>
            <a:endParaRPr lang="lv-LV" sz="6000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32770" name="Picture 2" descr="http://www.latvenergo.lv/pls/portal/docs/PAGE/LATVIAN/IMAGES/2010/Nord_poo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620420"/>
            <a:ext cx="8568952" cy="4533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Elektroenerģijas iepirkums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107504" y="1752600"/>
            <a:ext cx="8857109" cy="4267200"/>
          </a:xfrm>
        </p:spPr>
        <p:txBody>
          <a:bodyPr/>
          <a:lstStyle/>
          <a:p>
            <a:r>
              <a:rPr lang="lv-LV" dirty="0" smtClean="0">
                <a:latin typeface="Calibri" pitchFamily="34" charset="0"/>
              </a:rPr>
              <a:t>Elektroenerģijas iepirkums</a:t>
            </a:r>
          </a:p>
          <a:p>
            <a:pPr lvl="1" algn="just"/>
            <a:r>
              <a:rPr lang="lv-LV" sz="2200" dirty="0" smtClean="0">
                <a:latin typeface="Calibri" pitchFamily="34" charset="0"/>
              </a:rPr>
              <a:t>Līdz 01.10.2011. atjaunojamās enerģijas ražotājs </a:t>
            </a:r>
            <a:r>
              <a:rPr lang="lv-LV" sz="2200" b="1" dirty="0" smtClean="0">
                <a:latin typeface="Calibri" pitchFamily="34" charset="0"/>
              </a:rPr>
              <a:t>(&lt; 2 MW)</a:t>
            </a:r>
            <a:r>
              <a:rPr lang="lv-LV" sz="2200" dirty="0" smtClean="0">
                <a:latin typeface="Calibri" pitchFamily="34" charset="0"/>
              </a:rPr>
              <a:t>, līdz elektroenerģijas biržas ieviešanai Latvijā  var pārdot elektroenerģiju PT par </a:t>
            </a:r>
            <a:r>
              <a:rPr lang="lv-LV" sz="2200" dirty="0" err="1" smtClean="0">
                <a:latin typeface="Calibri" pitchFamily="34" charset="0"/>
              </a:rPr>
              <a:t>Nord</a:t>
            </a:r>
            <a:r>
              <a:rPr lang="lv-LV" sz="2200" dirty="0" smtClean="0">
                <a:latin typeface="Calibri" pitchFamily="34" charset="0"/>
              </a:rPr>
              <a:t> </a:t>
            </a:r>
            <a:r>
              <a:rPr lang="lv-LV" sz="2200" dirty="0" err="1" smtClean="0">
                <a:latin typeface="Calibri" pitchFamily="34" charset="0"/>
              </a:rPr>
              <a:t>Pool</a:t>
            </a:r>
            <a:r>
              <a:rPr lang="lv-LV" sz="2200" dirty="0" smtClean="0">
                <a:latin typeface="Calibri" pitchFamily="34" charset="0"/>
              </a:rPr>
              <a:t> vidējo </a:t>
            </a:r>
            <a:r>
              <a:rPr lang="lv-LV" sz="2200" i="1" dirty="0" err="1" smtClean="0">
                <a:latin typeface="Calibri" pitchFamily="34" charset="0"/>
              </a:rPr>
              <a:t>spot</a:t>
            </a:r>
            <a:r>
              <a:rPr lang="lv-LV" sz="2200" dirty="0" smtClean="0">
                <a:latin typeface="Calibri" pitchFamily="34" charset="0"/>
              </a:rPr>
              <a:t> cenu norēķinu periodā. </a:t>
            </a:r>
          </a:p>
          <a:p>
            <a:pPr lvl="1" algn="just"/>
            <a:r>
              <a:rPr lang="lv-LV" sz="2200" dirty="0" smtClean="0">
                <a:latin typeface="Calibri" pitchFamily="34" charset="0"/>
              </a:rPr>
              <a:t>PT iepērk elektroenerģiju no iepriekšminētajiem ražotājiem </a:t>
            </a:r>
            <a:r>
              <a:rPr lang="lv-LV" sz="2200" u="sng" dirty="0" smtClean="0">
                <a:latin typeface="Calibri" pitchFamily="34" charset="0"/>
              </a:rPr>
              <a:t>ne ilgāk kā līdz elektroenerģijas biržas ieviešanai Latvijā</a:t>
            </a:r>
            <a:r>
              <a:rPr lang="lv-LV" sz="2200" dirty="0" smtClean="0">
                <a:latin typeface="Calibri" pitchFamily="34" charset="0"/>
              </a:rPr>
              <a:t>, pamatojoties uz PT un komersanta līgumu. </a:t>
            </a:r>
          </a:p>
          <a:p>
            <a:pPr lvl="1" algn="just"/>
            <a:r>
              <a:rPr lang="lv-LV" sz="2200" dirty="0" smtClean="0">
                <a:latin typeface="Calibri" pitchFamily="34" charset="0"/>
              </a:rPr>
              <a:t>Cenu aprēķina PT, izmantojot tirgus slēgšanas cenas katrai biržas darba dienai norēķinu periodā (EUR/</a:t>
            </a:r>
            <a:r>
              <a:rPr lang="lv-LV" sz="2200" dirty="0" err="1" smtClean="0">
                <a:latin typeface="Calibri" pitchFamily="34" charset="0"/>
              </a:rPr>
              <a:t>MWh</a:t>
            </a:r>
            <a:r>
              <a:rPr lang="lv-LV" sz="2200" dirty="0" smtClean="0">
                <a:latin typeface="Calibri" pitchFamily="34" charset="0"/>
              </a:rPr>
              <a:t>).</a:t>
            </a:r>
          </a:p>
          <a:p>
            <a:pPr lvl="1" algn="just"/>
            <a:r>
              <a:rPr lang="lv-LV" sz="2200" dirty="0" smtClean="0">
                <a:latin typeface="Calibri" pitchFamily="34" charset="0"/>
              </a:rPr>
              <a:t>Norēķinu periods par elektroenerģijas pārdošanu un pirkšanu iepirkuma pienākuma ietvaros ir viens kalendāra mēnesis.</a:t>
            </a:r>
          </a:p>
          <a:p>
            <a:pPr>
              <a:buFont typeface="Wingdings" pitchFamily="2" charset="2"/>
              <a:buNone/>
            </a:pPr>
            <a:endParaRPr lang="lv-LV" sz="2200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Mājsaimniecību sektors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algn="just">
              <a:spcBef>
                <a:spcPts val="388"/>
              </a:spcBef>
            </a:pPr>
            <a:endParaRPr lang="lv-LV" sz="2400" b="1" smtClean="0"/>
          </a:p>
          <a:p>
            <a:pPr lvl="1" algn="just">
              <a:spcBef>
                <a:spcPts val="388"/>
              </a:spcBef>
            </a:pPr>
            <a:r>
              <a:rPr lang="lv-LV" sz="2400" b="1" smtClean="0"/>
              <a:t>elektroenerģijas neto uzskaite -</a:t>
            </a:r>
            <a:r>
              <a:rPr lang="lv-LV" sz="2400" smtClean="0"/>
              <a:t> PT un autonomais ražotājs </a:t>
            </a:r>
            <a:r>
              <a:rPr lang="lv-LV" sz="2400" b="1" smtClean="0"/>
              <a:t>(&lt; 50kW)</a:t>
            </a:r>
            <a:r>
              <a:rPr lang="lv-LV" sz="2400" smtClean="0"/>
              <a:t>;</a:t>
            </a:r>
          </a:p>
          <a:p>
            <a:pPr lvl="1" algn="just">
              <a:spcBef>
                <a:spcPts val="388"/>
              </a:spcBef>
            </a:pPr>
            <a:r>
              <a:rPr lang="lv-LV" sz="2400" b="1" smtClean="0"/>
              <a:t>savstarpējos norēķins (1kWh pret 1kWh) </a:t>
            </a:r>
            <a:r>
              <a:rPr lang="lv-LV" sz="2400" smtClean="0"/>
              <a:t>par autonomā ražotāja saražoto, tīklā nodoto elektroenerģiju un tā elektroenerģijas patēriņu;</a:t>
            </a:r>
          </a:p>
          <a:p>
            <a:pPr lvl="1" algn="just">
              <a:spcBef>
                <a:spcPts val="388"/>
              </a:spcBef>
            </a:pPr>
            <a:r>
              <a:rPr lang="lv-LV" sz="2400" b="1" smtClean="0"/>
              <a:t>norēķinu periods </a:t>
            </a:r>
            <a:r>
              <a:rPr lang="lv-LV" sz="2400" smtClean="0"/>
              <a:t>– viens kalendārais mēnesis.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lv-LV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Paldies par uzmanību!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Atjaunojamās enerģijas tiesiskais ietvars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566738" y="1752600"/>
            <a:ext cx="8001000" cy="4413250"/>
          </a:xfrm>
        </p:spPr>
        <p:txBody>
          <a:bodyPr/>
          <a:lstStyle/>
          <a:p>
            <a:pPr marL="0" lvl="1" algn="just">
              <a:spcBef>
                <a:spcPts val="0"/>
              </a:spcBef>
              <a:buFont typeface="Wingdings" pitchFamily="2" charset="2"/>
              <a:buChar char="§"/>
            </a:pPr>
            <a:r>
              <a:rPr lang="lv-LV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Enerģētikas attīstības pamatnostādnes 2007.-2016.gadam; </a:t>
            </a:r>
          </a:p>
          <a:p>
            <a:pPr marL="0" lvl="1" algn="just">
              <a:spcBef>
                <a:spcPts val="0"/>
              </a:spcBef>
              <a:buFont typeface="Wingdings" pitchFamily="2" charset="2"/>
              <a:buChar char="§"/>
            </a:pPr>
            <a:r>
              <a:rPr lang="lv-LV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Atjaunojamo energoresursu izmantošanas pamatnostādnes 2006.-2013.gadam;</a:t>
            </a:r>
          </a:p>
          <a:p>
            <a:pPr marL="0" lvl="1" algn="just">
              <a:spcBef>
                <a:spcPts val="0"/>
              </a:spcBef>
              <a:buFont typeface="Wingdings" pitchFamily="2" charset="2"/>
              <a:buChar char="§"/>
            </a:pPr>
            <a:r>
              <a:rPr lang="lv-LV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Enerģētikas likums;</a:t>
            </a:r>
          </a:p>
          <a:p>
            <a:pPr marL="0" lvl="1" algn="just">
              <a:spcBef>
                <a:spcPts val="0"/>
              </a:spcBef>
              <a:buFont typeface="Wingdings" pitchFamily="2" charset="2"/>
              <a:buChar char="§"/>
            </a:pPr>
            <a:r>
              <a:rPr lang="lv-LV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Elektroenerģijas tirgus likums (MK noteikumi Nr.262; MK noteikumi Nr.221); </a:t>
            </a:r>
          </a:p>
          <a:p>
            <a:pPr marL="0" lvl="1" algn="just">
              <a:spcBef>
                <a:spcPts val="0"/>
              </a:spcBef>
              <a:buFont typeface="Wingdings" pitchFamily="2" charset="2"/>
              <a:buChar char="§"/>
            </a:pPr>
            <a:r>
              <a:rPr lang="lv-LV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Direktīva 2009/28/EK – Rīcības plāns atjaunojamās enerģijas jomā, Atjaunojamās enerģijas likums, Grozījumi Biodegvielas likumā, Grozījumi Elektroenerģijas tirgus likumā;</a:t>
            </a:r>
          </a:p>
          <a:p>
            <a:pPr marL="0" lvl="1" algn="just">
              <a:spcBef>
                <a:spcPts val="0"/>
              </a:spcBef>
              <a:buFont typeface="Wingdings" pitchFamily="2" charset="2"/>
              <a:buChar char="§"/>
            </a:pPr>
            <a:r>
              <a:rPr lang="lv-LV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BEMIP - tiesībām pārdot enerģiju visiem tirgus dalībniekiem, saņemot valsts atbalstu.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Likumprojekta principi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179512" y="1752600"/>
            <a:ext cx="8784976" cy="4267200"/>
          </a:xfrm>
        </p:spPr>
        <p:txBody>
          <a:bodyPr/>
          <a:lstStyle/>
          <a:p>
            <a:r>
              <a:rPr lang="lv-LV" sz="1900" b="1" dirty="0" smtClean="0">
                <a:latin typeface="Calibri" pitchFamily="34" charset="0"/>
              </a:rPr>
              <a:t>ilgtspējīgas atjaunojamās enerģijas princips -</a:t>
            </a:r>
            <a:r>
              <a:rPr lang="lv-LV" sz="1900" dirty="0" smtClean="0">
                <a:latin typeface="Calibri" pitchFamily="34" charset="0"/>
              </a:rPr>
              <a:t> enerģijas ražošana un energoresursu izmantošana ir ekonomiski pamatota, ņemot vērā ilgtspējīgi izmantojamo atjaunojamo energoresursu potenciālu un nodrošinot esošajām un nākamajām paaudzēm nepieciešamos energoresursus un nepasliktinot vides stāvokli;</a:t>
            </a:r>
          </a:p>
          <a:p>
            <a:r>
              <a:rPr lang="lv-LV" sz="1900" b="1" dirty="0" smtClean="0">
                <a:latin typeface="Calibri" pitchFamily="34" charset="0"/>
              </a:rPr>
              <a:t>atklātības princips -</a:t>
            </a:r>
            <a:r>
              <a:rPr lang="lv-LV" sz="1900" dirty="0" smtClean="0">
                <a:latin typeface="Calibri" pitchFamily="34" charset="0"/>
              </a:rPr>
              <a:t> tiek veicināta atklātība un informācijas pieejamība enerģētikas nozarē saistībā ar atjaunojamās enerģijas atbalstu, ražošanu un izmantošanu;</a:t>
            </a:r>
          </a:p>
          <a:p>
            <a:r>
              <a:rPr lang="lv-LV" sz="1900" b="1" dirty="0" smtClean="0">
                <a:latin typeface="Calibri" pitchFamily="34" charset="0"/>
              </a:rPr>
              <a:t>ilgtermiņa stabilitātes princips -</a:t>
            </a:r>
            <a:r>
              <a:rPr lang="lv-LV" sz="1900" dirty="0" smtClean="0">
                <a:latin typeface="Calibri" pitchFamily="34" charset="0"/>
              </a:rPr>
              <a:t> tiek noteikta un saglabāta stabila pārvaldes kārtība atjaunojamās enerģijas ražošanai un izmantošanai, un izvēlēto atjaunojamās enerģijas izmantošanas veicināšanas atbalsta instrumentu izmantošanai, nodrošinot ilgtspējīgu investīciju vidi;</a:t>
            </a:r>
          </a:p>
          <a:p>
            <a:r>
              <a:rPr lang="lv-LV" sz="1900" b="1" dirty="0" smtClean="0">
                <a:latin typeface="Calibri" pitchFamily="34" charset="0"/>
              </a:rPr>
              <a:t>līdzdalības princips</a:t>
            </a:r>
            <a:r>
              <a:rPr lang="lv-LV" sz="1900" dirty="0" smtClean="0">
                <a:latin typeface="Calibri" pitchFamily="34" charset="0"/>
              </a:rPr>
              <a:t> - tiek veicināta valsts un pašvaldību iestāžu sadarbība ar komersantiem un sabiedrību vietējo atjaunojamo energoresursu izmantošanas enerģijas ražošanas veicināšanai.</a:t>
            </a:r>
          </a:p>
          <a:p>
            <a:endParaRPr lang="lv-LV" sz="1900" dirty="0" smtClean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568952" cy="1008112"/>
          </a:xfrm>
        </p:spPr>
        <p:txBody>
          <a:bodyPr/>
          <a:lstStyle/>
          <a:p>
            <a:r>
              <a:rPr lang="lv-LV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Atjaunojamās enerģijas īpatsvara palielināšana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51520" y="1700808"/>
            <a:ext cx="8712968" cy="4248472"/>
          </a:xfrm>
        </p:spPr>
        <p:txBody>
          <a:bodyPr/>
          <a:lstStyle/>
          <a:p>
            <a:pPr marL="252000" indent="-25200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lv-LV" sz="2400" u="sng" kern="1200" dirty="0" smtClean="0">
                <a:latin typeface="Calibri" pitchFamily="34" charset="0"/>
              </a:rPr>
              <a:t>Pašreizējā situācija</a:t>
            </a:r>
            <a:r>
              <a:rPr lang="lv-LV" sz="2400" kern="1200" dirty="0" smtClean="0">
                <a:latin typeface="Calibri" pitchFamily="34" charset="0"/>
              </a:rPr>
              <a:t>:</a:t>
            </a:r>
          </a:p>
          <a:p>
            <a:pPr marL="792000" indent="-288000">
              <a:spcBef>
                <a:spcPts val="0"/>
              </a:spcBef>
              <a:spcAft>
                <a:spcPts val="600"/>
              </a:spcAft>
            </a:pPr>
            <a:r>
              <a:rPr lang="lv-LV" sz="2400" dirty="0" smtClean="0">
                <a:latin typeface="Calibri" pitchFamily="34" charset="0"/>
              </a:rPr>
              <a:t>no AER saražotas enerģijas īpatsvars kopējā enerģijas bruto galapatēriņā ir otrs augstākais ES pēc Zviedrijas </a:t>
            </a:r>
            <a:r>
              <a:rPr lang="lv-LV" sz="2400" b="0" dirty="0" smtClean="0">
                <a:latin typeface="Calibri" pitchFamily="34" charset="0"/>
              </a:rPr>
              <a:t>(2008.g 29,9%, ES – 10,3%)</a:t>
            </a:r>
          </a:p>
          <a:p>
            <a:pPr marL="252000" indent="-25200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lv-LV" sz="2400" u="sng" kern="1200" dirty="0" smtClean="0">
                <a:latin typeface="Calibri" pitchFamily="34" charset="0"/>
              </a:rPr>
              <a:t>Izaicinājumi:</a:t>
            </a:r>
          </a:p>
          <a:p>
            <a:pPr marL="684000" lvl="2" indent="-288000">
              <a:spcBef>
                <a:spcPts val="0"/>
              </a:spcBef>
              <a:spcAft>
                <a:spcPts val="200"/>
              </a:spcAft>
              <a:buClr>
                <a:srgbClr val="C00000"/>
              </a:buClr>
              <a:buFont typeface="Wingdings" pitchFamily="2" charset="2"/>
              <a:buChar char="q"/>
            </a:pPr>
            <a:r>
              <a:rPr lang="lv-LV" sz="2400" dirty="0" smtClean="0">
                <a:latin typeface="Calibri" pitchFamily="34" charset="0"/>
              </a:rPr>
              <a:t>esošais normatīvais regulējums pilnvērtīgi nenodrošina atjaunojamā enerģijas attīstību atbilstoši ES prasībām</a:t>
            </a:r>
          </a:p>
          <a:p>
            <a:pPr marL="684000" lvl="2" indent="-288000">
              <a:spcBef>
                <a:spcPts val="0"/>
              </a:spcBef>
              <a:spcAft>
                <a:spcPts val="200"/>
              </a:spcAft>
              <a:buClr>
                <a:srgbClr val="C00000"/>
              </a:buClr>
              <a:buFont typeface="Wingdings" pitchFamily="2" charset="2"/>
              <a:buChar char="q"/>
            </a:pPr>
            <a:r>
              <a:rPr lang="lv-LV" sz="2400" dirty="0" smtClean="0">
                <a:latin typeface="Calibri" pitchFamily="34" charset="0"/>
              </a:rPr>
              <a:t>AER relatīvi zemā konkurētspēja, salīdzinot ar eksportēto fosilo enerģiju</a:t>
            </a:r>
          </a:p>
          <a:p>
            <a:pPr marL="324000" lvl="1" indent="-324000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q"/>
            </a:pPr>
            <a:endParaRPr lang="lv-LV" sz="2400" kern="1200" dirty="0" smtClean="0">
              <a:latin typeface="Calibri" pitchFamily="34" charset="0"/>
              <a:ea typeface="+mn-ea"/>
              <a:cs typeface="+mn-cs"/>
            </a:endParaRPr>
          </a:p>
          <a:p>
            <a:pPr marL="324000" lvl="1" indent="-32400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q"/>
            </a:pPr>
            <a:endParaRPr lang="lv-LV" sz="2400" kern="1200" dirty="0" smtClean="0">
              <a:latin typeface="Calibri" pitchFamily="34" charset="0"/>
              <a:cs typeface="Arial" pitchFamily="34" charset="0"/>
            </a:endParaRPr>
          </a:p>
          <a:p>
            <a:pPr marL="324000" lvl="1" indent="-324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q"/>
            </a:pPr>
            <a:endParaRPr lang="lv-LV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6686872" y="6453336"/>
            <a:ext cx="2133600" cy="288032"/>
          </a:xfrm>
        </p:spPr>
        <p:txBody>
          <a:bodyPr/>
          <a:lstStyle/>
          <a:p>
            <a:fld id="{27578E5A-782A-4C8C-9CC5-4A9969A0FE0D}" type="slidenum">
              <a:rPr lang="lv-LV" smtClean="0"/>
              <a:pPr/>
              <a:t>4</a:t>
            </a:fld>
            <a:endParaRPr lang="lv-LV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568952" cy="864096"/>
          </a:xfrm>
        </p:spPr>
        <p:txBody>
          <a:bodyPr/>
          <a:lstStyle/>
          <a:p>
            <a:r>
              <a:rPr lang="lv-LV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Mērķa sasniegšanas trajektorija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6686872" y="6453336"/>
            <a:ext cx="2133600" cy="288032"/>
          </a:xfrm>
        </p:spPr>
        <p:txBody>
          <a:bodyPr/>
          <a:lstStyle/>
          <a:p>
            <a:fld id="{27578E5A-782A-4C8C-9CC5-4A9969A0FE0D}" type="slidenum">
              <a:rPr lang="lv-LV" smtClean="0"/>
              <a:pPr/>
              <a:t>5</a:t>
            </a:fld>
            <a:endParaRPr lang="lv-LV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95536" y="2492896"/>
          <a:ext cx="8496947" cy="1051560"/>
        </p:xfrm>
        <a:graphic>
          <a:graphicData uri="http://schemas.openxmlformats.org/drawingml/2006/table">
            <a:tbl>
              <a:tblPr/>
              <a:tblGrid>
                <a:gridCol w="2808312"/>
                <a:gridCol w="1137727"/>
                <a:gridCol w="1137727"/>
                <a:gridCol w="1137727"/>
                <a:gridCol w="1137727"/>
                <a:gridCol w="1137727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endParaRPr lang="lv-LV" sz="2000" dirty="0">
                        <a:solidFill>
                          <a:srgbClr val="000000"/>
                        </a:solidFill>
                        <a:latin typeface="Calibri" pitchFamily="34" charset="0"/>
                        <a:ea typeface="DejaVu Sans"/>
                        <a:cs typeface="DejaVu Sans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lv-LV" sz="200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DejaVu Sans"/>
                          <a:cs typeface="DejaVu Sans"/>
                        </a:rPr>
                        <a:t>2008</a:t>
                      </a:r>
                      <a:endParaRPr lang="lv-LV" sz="20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ea typeface="DejaVu Sans"/>
                        <a:cs typeface="DejaVu Sans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lv-LV" sz="200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DejaVu Sans"/>
                          <a:cs typeface="DejaVu Sans"/>
                        </a:rPr>
                        <a:t>2012</a:t>
                      </a:r>
                      <a:endParaRPr lang="lv-LV" sz="20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ea typeface="DejaVu Sans"/>
                        <a:cs typeface="DejaVu Sans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lv-LV" sz="200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DejaVu Sans"/>
                          <a:cs typeface="DejaVu Sans"/>
                        </a:rPr>
                        <a:t>2014</a:t>
                      </a:r>
                      <a:endParaRPr lang="lv-LV" sz="20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ea typeface="DejaVu Sans"/>
                        <a:cs typeface="DejaVu Sans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lv-LV" sz="200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DejaVu Sans"/>
                          <a:cs typeface="DejaVu Sans"/>
                        </a:rPr>
                        <a:t>2016</a:t>
                      </a:r>
                      <a:endParaRPr lang="lv-LV" sz="20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ea typeface="DejaVu Sans"/>
                        <a:cs typeface="DejaVu Sans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lv-LV" sz="200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DejaVu Sans"/>
                          <a:cs typeface="DejaVu Sans"/>
                        </a:rPr>
                        <a:t>2020</a:t>
                      </a:r>
                      <a:endParaRPr lang="lv-LV" sz="20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ea typeface="DejaVu Sans"/>
                        <a:cs typeface="DejaVu Sans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lv-LV" sz="2000" b="1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DejaVu Sans"/>
                          <a:cs typeface="DejaVu Sans"/>
                        </a:rPr>
                        <a:t>Atjaunojamās enerģijas īpatsvars</a:t>
                      </a:r>
                      <a:r>
                        <a:rPr lang="lv-LV" sz="2000" b="1" dirty="0" smtClean="0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 pitchFamily="34" charset="0"/>
                          <a:ea typeface="DejaVu Sans"/>
                          <a:cs typeface="DejaVu Sans"/>
                        </a:rPr>
                        <a:t> </a:t>
                      </a:r>
                      <a:r>
                        <a:rPr lang="lv-LV" sz="2000" b="1" dirty="0">
                          <a:solidFill>
                            <a:srgbClr val="000000"/>
                          </a:solidFill>
                          <a:latin typeface="Calibri" pitchFamily="34" charset="0"/>
                          <a:ea typeface="DejaVu Sans"/>
                          <a:cs typeface="DejaVu Sans"/>
                        </a:rPr>
                        <a:t>(%)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lv-LV" sz="2400" dirty="0">
                          <a:solidFill>
                            <a:srgbClr val="000000"/>
                          </a:solidFill>
                          <a:latin typeface="Calibri" pitchFamily="34" charset="0"/>
                          <a:ea typeface="DejaVu Sans"/>
                          <a:cs typeface="DejaVu Sans"/>
                        </a:rPr>
                        <a:t>29,9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lv-LV" sz="240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DejaVu Sans"/>
                          <a:cs typeface="DejaVu Sans"/>
                        </a:rPr>
                        <a:t>34,08</a:t>
                      </a:r>
                      <a:endParaRPr lang="lv-LV" sz="2400" dirty="0">
                        <a:solidFill>
                          <a:srgbClr val="000000"/>
                        </a:solidFill>
                        <a:latin typeface="Calibri" pitchFamily="34" charset="0"/>
                        <a:ea typeface="DejaVu Sans"/>
                        <a:cs typeface="DejaVu Sans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lv-LV" sz="240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DejaVu Sans"/>
                          <a:cs typeface="DejaVu Sans"/>
                        </a:rPr>
                        <a:t>34,82</a:t>
                      </a:r>
                      <a:endParaRPr lang="lv-LV" sz="2400" dirty="0">
                        <a:solidFill>
                          <a:srgbClr val="000000"/>
                        </a:solidFill>
                        <a:latin typeface="Calibri" pitchFamily="34" charset="0"/>
                        <a:ea typeface="DejaVu Sans"/>
                        <a:cs typeface="DejaVu Sans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lv-LV" sz="240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DejaVu Sans"/>
                          <a:cs typeface="DejaVu Sans"/>
                        </a:rPr>
                        <a:t>35,93</a:t>
                      </a:r>
                      <a:endParaRPr lang="lv-LV" sz="2400" dirty="0">
                        <a:solidFill>
                          <a:srgbClr val="000000"/>
                        </a:solidFill>
                        <a:latin typeface="Calibri" pitchFamily="34" charset="0"/>
                        <a:ea typeface="DejaVu Sans"/>
                        <a:cs typeface="DejaVu Sans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R="137795" indent="-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40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Calibri"/>
                          <a:cs typeface="Calibri"/>
                        </a:rPr>
                        <a:t>  40,0</a:t>
                      </a:r>
                      <a:endParaRPr lang="lv-LV" sz="2400" dirty="0">
                        <a:solidFill>
                          <a:srgbClr val="000000"/>
                        </a:solidFill>
                        <a:latin typeface="Calibri" pitchFamily="34" charset="0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</a:tbl>
          </a:graphicData>
        </a:graphic>
      </p:graphicFrame>
      <p:sp>
        <p:nvSpPr>
          <p:cNvPr id="80897" name="Rectangle 1"/>
          <p:cNvSpPr>
            <a:spLocks noChangeArrowheads="1"/>
          </p:cNvSpPr>
          <p:nvPr/>
        </p:nvSpPr>
        <p:spPr bwMode="auto">
          <a:xfrm>
            <a:off x="251520" y="1916832"/>
            <a:ext cx="835292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8000" indent="-288000">
              <a:buClr>
                <a:srgbClr val="C00000"/>
              </a:buClr>
              <a:buFont typeface="Wingdings" pitchFamily="2" charset="2"/>
              <a:buChar char="q"/>
            </a:pPr>
            <a:r>
              <a:rPr lang="lv-LV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Mērķa sasniegšanas trajektorija</a:t>
            </a:r>
          </a:p>
        </p:txBody>
      </p:sp>
      <p:sp>
        <p:nvSpPr>
          <p:cNvPr id="80898" name="Rectangle 2"/>
          <p:cNvSpPr>
            <a:spLocks noChangeArrowheads="1"/>
          </p:cNvSpPr>
          <p:nvPr/>
        </p:nvSpPr>
        <p:spPr bwMode="auto">
          <a:xfrm>
            <a:off x="251520" y="3645024"/>
            <a:ext cx="780767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8000" marR="0" lvl="0" indent="-2880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q"/>
              <a:tabLst/>
            </a:pPr>
            <a:r>
              <a:rPr lang="lv-LV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Paredzamās attīstības trajektorija attiecībā uz enerģiju no AER apsildē un dzesēšanā, elektroenerģijā un transportā, %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467544" y="4293096"/>
          <a:ext cx="8424936" cy="1728191"/>
        </p:xfrm>
        <a:graphic>
          <a:graphicData uri="http://schemas.openxmlformats.org/drawingml/2006/table">
            <a:tbl>
              <a:tblPr/>
              <a:tblGrid>
                <a:gridCol w="3085098"/>
                <a:gridCol w="1311539"/>
                <a:gridCol w="1405221"/>
                <a:gridCol w="1311539"/>
                <a:gridCol w="1311539"/>
              </a:tblGrid>
              <a:tr h="43848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latin typeface="Calibri" pitchFamily="34" charset="0"/>
                          <a:ea typeface="Calibri"/>
                          <a:cs typeface="Calibri"/>
                        </a:rPr>
                        <a:t> </a:t>
                      </a: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/>
                          <a:cs typeface="Calibri"/>
                        </a:rPr>
                        <a:t>2005</a:t>
                      </a:r>
                      <a:endParaRPr lang="lv-LV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/>
                          <a:cs typeface="Calibri"/>
                        </a:rPr>
                        <a:t>2010</a:t>
                      </a:r>
                      <a:endParaRPr lang="lv-LV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/>
                          <a:cs typeface="Calibri"/>
                        </a:rPr>
                        <a:t>2015</a:t>
                      </a:r>
                      <a:endParaRPr lang="lv-LV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Calibri"/>
                          <a:cs typeface="Calibri"/>
                        </a:rPr>
                        <a:t>2020</a:t>
                      </a:r>
                      <a:endParaRPr lang="lv-LV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3848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1" dirty="0">
                          <a:latin typeface="Calibri" pitchFamily="34" charset="0"/>
                          <a:ea typeface="Calibri"/>
                          <a:cs typeface="Calibri"/>
                        </a:rPr>
                        <a:t>Apsilde un dzesēšana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latin typeface="Calibri" pitchFamily="34" charset="0"/>
                          <a:ea typeface="Calibri"/>
                          <a:cs typeface="Calibri"/>
                        </a:rPr>
                        <a:t>42,7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latin typeface="Calibri" pitchFamily="34" charset="0"/>
                          <a:ea typeface="Calibri"/>
                          <a:cs typeface="Calibri"/>
                        </a:rPr>
                        <a:t>45,3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latin typeface="Calibri" pitchFamily="34" charset="0"/>
                          <a:ea typeface="Calibri"/>
                          <a:cs typeface="Calibri"/>
                        </a:rPr>
                        <a:t>48,6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latin typeface="Calibri" pitchFamily="34" charset="0"/>
                          <a:ea typeface="Calibri"/>
                          <a:cs typeface="Calibri"/>
                        </a:rPr>
                        <a:t>53,4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</a:tr>
              <a:tr h="4127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1" dirty="0">
                          <a:latin typeface="Calibri" pitchFamily="34" charset="0"/>
                          <a:ea typeface="Calibri"/>
                          <a:cs typeface="Calibri"/>
                        </a:rPr>
                        <a:t>Elektroenerģija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latin typeface="Calibri" pitchFamily="34" charset="0"/>
                          <a:ea typeface="Calibri"/>
                          <a:cs typeface="Calibri"/>
                        </a:rPr>
                        <a:t>44,9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latin typeface="Calibri" pitchFamily="34" charset="0"/>
                          <a:ea typeface="Calibri"/>
                          <a:cs typeface="Calibri"/>
                        </a:rPr>
                        <a:t>44,7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latin typeface="Calibri" pitchFamily="34" charset="0"/>
                          <a:ea typeface="Calibri"/>
                          <a:cs typeface="Calibri"/>
                        </a:rPr>
                        <a:t>51,4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latin typeface="Calibri" pitchFamily="34" charset="0"/>
                          <a:ea typeface="Calibri"/>
                          <a:cs typeface="Calibri"/>
                        </a:rPr>
                        <a:t>59,8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3848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1" dirty="0">
                          <a:latin typeface="Calibri" pitchFamily="34" charset="0"/>
                          <a:ea typeface="Calibri"/>
                          <a:cs typeface="Calibri"/>
                        </a:rPr>
                        <a:t>Transports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latin typeface="Calibri" pitchFamily="34" charset="0"/>
                          <a:ea typeface="Calibri"/>
                          <a:cs typeface="Calibri"/>
                        </a:rPr>
                        <a:t>0,9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 smtClean="0">
                          <a:latin typeface="Calibri" pitchFamily="34" charset="0"/>
                          <a:ea typeface="Calibri"/>
                          <a:cs typeface="Calibri"/>
                        </a:rPr>
                        <a:t>4,0</a:t>
                      </a:r>
                      <a:endParaRPr lang="lv-LV" sz="2000" dirty="0">
                        <a:latin typeface="Calibri" pitchFamily="34" charset="0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latin typeface="Calibri" pitchFamily="34" charset="0"/>
                          <a:ea typeface="Calibri"/>
                          <a:cs typeface="Calibri"/>
                        </a:rPr>
                        <a:t>4,6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 smtClean="0">
                          <a:latin typeface="Calibri" pitchFamily="34" charset="0"/>
                          <a:ea typeface="Calibri"/>
                          <a:cs typeface="Calibri"/>
                        </a:rPr>
                        <a:t>10,0</a:t>
                      </a:r>
                      <a:endParaRPr lang="lv-LV" sz="2000" dirty="0">
                        <a:latin typeface="Calibri" pitchFamily="34" charset="0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6686872" y="6453336"/>
            <a:ext cx="2133600" cy="288032"/>
          </a:xfrm>
        </p:spPr>
        <p:txBody>
          <a:bodyPr/>
          <a:lstStyle/>
          <a:p>
            <a:fld id="{27578E5A-782A-4C8C-9CC5-4A9969A0FE0D}" type="slidenum">
              <a:rPr lang="lv-LV" smtClean="0"/>
              <a:pPr/>
              <a:t>6</a:t>
            </a:fld>
            <a:endParaRPr lang="lv-LV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03040" y="620688"/>
            <a:ext cx="8640960" cy="864096"/>
          </a:xfrm>
        </p:spPr>
        <p:txBody>
          <a:bodyPr/>
          <a:lstStyle/>
          <a:p>
            <a:r>
              <a:rPr lang="lv-LV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Tiesiskās bāzes sakārtošana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79512" y="1628800"/>
            <a:ext cx="8784976" cy="4752528"/>
          </a:xfrm>
        </p:spPr>
        <p:txBody>
          <a:bodyPr/>
          <a:lstStyle/>
          <a:p>
            <a:pPr marL="266700" lvl="0" indent="-266700">
              <a:spcBef>
                <a:spcPts val="30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lv-LV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Mērķis</a:t>
            </a:r>
            <a:r>
              <a:rPr lang="lv-LV" sz="2400" b="1" dirty="0" smtClean="0">
                <a:latin typeface="Calibri" pitchFamily="34" charset="0"/>
              </a:rPr>
              <a:t>:</a:t>
            </a:r>
            <a:r>
              <a:rPr lang="lv-LV" sz="2400" dirty="0" smtClean="0">
                <a:latin typeface="Calibri" pitchFamily="34" charset="0"/>
              </a:rPr>
              <a:t> </a:t>
            </a:r>
            <a:r>
              <a:rPr lang="lv-LV" sz="1800" b="0" dirty="0" smtClean="0">
                <a:effectLst/>
                <a:latin typeface="Calibri" pitchFamily="34" charset="0"/>
              </a:rPr>
              <a:t>veicināt plašāku AER izmantošanu enerģijas ražošanā un patēriņā, tai skaitā transporta sektorā, kā arī ilgtspējīgas biodegvielas un bioloģiski šķidro kurināmo izmantošanu Latvijā</a:t>
            </a:r>
          </a:p>
          <a:p>
            <a:pPr marL="266700" indent="-266700">
              <a:spcBef>
                <a:spcPts val="30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lv-LV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Pasākuma īss apraksts</a:t>
            </a:r>
            <a:r>
              <a:rPr lang="lv-LV" sz="2400" dirty="0" smtClean="0">
                <a:latin typeface="Calibri" pitchFamily="34" charset="0"/>
              </a:rPr>
              <a:t>: </a:t>
            </a:r>
            <a:r>
              <a:rPr lang="lv-LV" sz="2000" b="0" dirty="0" smtClean="0">
                <a:effectLst/>
                <a:latin typeface="Calibri" pitchFamily="34" charset="0"/>
              </a:rPr>
              <a:t>enerģijas sektora regulējošo normatīvo aktu sakārtošana</a:t>
            </a:r>
          </a:p>
          <a:p>
            <a:pPr marL="704850" lvl="1" indent="-26670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lv-LV" sz="1700" dirty="0" smtClean="0">
                <a:latin typeface="Calibri" pitchFamily="34" charset="0"/>
              </a:rPr>
              <a:t>elektroenerģijas tirgus liberalizācija</a:t>
            </a:r>
          </a:p>
          <a:p>
            <a:pPr marL="704850" lvl="1" indent="-26670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lv-LV" sz="1700" dirty="0" smtClean="0">
                <a:latin typeface="Calibri" pitchFamily="34" charset="0"/>
              </a:rPr>
              <a:t>ilgtspējīga atbalsta mehānisma atjaunojamai enerģijai izveide</a:t>
            </a:r>
          </a:p>
          <a:p>
            <a:pPr marL="704850" lvl="1" indent="-26670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lv-LV" sz="1700" dirty="0" smtClean="0">
                <a:latin typeface="Calibri" pitchFamily="34" charset="0"/>
              </a:rPr>
              <a:t>ilgtspējības kritēriju noteikšana biodegvielām un bioloģiski šķidriem kurināmiem</a:t>
            </a:r>
            <a:endParaRPr lang="lv-LV" sz="1700" b="0" dirty="0" smtClean="0">
              <a:effectLst/>
              <a:latin typeface="Calibri" pitchFamily="34" charset="0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lv-LV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Atbildīgās institūcijas</a:t>
            </a:r>
            <a:r>
              <a:rPr lang="lv-LV" sz="2000" dirty="0" smtClean="0">
                <a:latin typeface="Calibri" pitchFamily="34" charset="0"/>
              </a:rPr>
              <a:t>: </a:t>
            </a:r>
            <a:r>
              <a:rPr lang="lv-LV" sz="2000" b="0" dirty="0" smtClean="0">
                <a:effectLst/>
                <a:latin typeface="Calibri" pitchFamily="34" charset="0"/>
              </a:rPr>
              <a:t>EM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lv-LV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Pasākuma statuss</a:t>
            </a:r>
            <a:r>
              <a:rPr lang="lv-LV" sz="2000" b="1" dirty="0" smtClean="0">
                <a:latin typeface="Calibri" pitchFamily="34" charset="0"/>
              </a:rPr>
              <a:t>: </a:t>
            </a:r>
            <a:r>
              <a:rPr lang="lv-LV" sz="2000" b="0" dirty="0" smtClean="0">
                <a:effectLst/>
                <a:latin typeface="Calibri" pitchFamily="34" charset="0"/>
              </a:rPr>
              <a:t>2011. gads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lv-LV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Ietekme uz mērķa sasniegšanu </a:t>
            </a:r>
            <a:r>
              <a:rPr lang="lv-LV" sz="2000" b="1" dirty="0" smtClean="0">
                <a:latin typeface="Calibri" pitchFamily="34" charset="0"/>
              </a:rPr>
              <a:t>–</a:t>
            </a:r>
          </a:p>
          <a:p>
            <a:pPr marL="438150" lvl="1" indent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lv-LV" sz="1700" b="1" dirty="0" smtClean="0">
                <a:latin typeface="Calibri" pitchFamily="34" charset="0"/>
              </a:rPr>
              <a:t> </a:t>
            </a:r>
            <a:r>
              <a:rPr lang="lv-LV" sz="1700" dirty="0" smtClean="0">
                <a:latin typeface="Calibri" pitchFamily="34" charset="0"/>
              </a:rPr>
              <a:t>noteikta ilgtermiņā stabila un ilgtspējīga normatīvā vide</a:t>
            </a:r>
          </a:p>
          <a:p>
            <a:pPr marL="438150" lvl="1" indent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lv-LV" sz="1700" dirty="0" smtClean="0">
                <a:latin typeface="Calibri" pitchFamily="34" charset="0"/>
              </a:rPr>
              <a:t> paaugstināta pašvaldību loma ilgtspējīgas enerģijas ražošanā un patēriņa veicināšanā</a:t>
            </a:r>
          </a:p>
          <a:p>
            <a:pPr marL="438150" lvl="1" indent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lv-LV" sz="1700" dirty="0" smtClean="0">
                <a:latin typeface="Calibri" pitchFamily="34" charset="0"/>
              </a:rPr>
              <a:t> nodrošināta enerģijas pieejamība un pietiekamības patērētājiem</a:t>
            </a:r>
          </a:p>
          <a:p>
            <a:pPr marL="438150" lvl="1" indent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lv-LV" sz="1700" dirty="0" smtClean="0">
                <a:latin typeface="Calibri" pitchFamily="34" charset="0"/>
              </a:rPr>
              <a:t>veicināta biodegvielas nozares attīstība un Latvijas uzņēmēju konkurētspēja starptautiskajā tirgū</a:t>
            </a:r>
          </a:p>
          <a:p>
            <a:pPr marL="438150" lvl="1" indent="0">
              <a:spcBef>
                <a:spcPts val="70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lv-LV" sz="1800" dirty="0" smtClean="0">
              <a:latin typeface="Calibri" pitchFamily="34" charset="0"/>
            </a:endParaRPr>
          </a:p>
          <a:p>
            <a:pPr marL="438150" lvl="1" indent="0">
              <a:spcBef>
                <a:spcPts val="70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lv-LV" sz="2000" dirty="0" smtClean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6686872" y="6453336"/>
            <a:ext cx="2133600" cy="288032"/>
          </a:xfrm>
        </p:spPr>
        <p:txBody>
          <a:bodyPr/>
          <a:lstStyle/>
          <a:p>
            <a:fld id="{27578E5A-782A-4C8C-9CC5-4A9969A0FE0D}" type="slidenum">
              <a:rPr lang="lv-LV" smtClean="0"/>
              <a:pPr/>
              <a:t>7</a:t>
            </a:fld>
            <a:endParaRPr lang="lv-LV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748464" cy="864096"/>
          </a:xfrm>
        </p:spPr>
        <p:txBody>
          <a:bodyPr/>
          <a:lstStyle/>
          <a:p>
            <a:pPr lvl="0"/>
            <a:r>
              <a:rPr lang="lv-LV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Finanšu resursu pieejamības nodrošināšana atjaunojamās enerģijas ražošanai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79512" y="1628800"/>
            <a:ext cx="8784976" cy="4752528"/>
          </a:xfrm>
        </p:spPr>
        <p:txBody>
          <a:bodyPr/>
          <a:lstStyle/>
          <a:p>
            <a:pPr marL="266700" lvl="0" indent="-2667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lv-LV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Mērķis</a:t>
            </a:r>
            <a:r>
              <a:rPr lang="lv-LV" sz="1800" b="1" dirty="0" smtClean="0">
                <a:latin typeface="Calibri" pitchFamily="34" charset="0"/>
              </a:rPr>
              <a:t>:</a:t>
            </a:r>
            <a:r>
              <a:rPr lang="lv-LV" sz="1800" dirty="0" smtClean="0">
                <a:latin typeface="Calibri" pitchFamily="34" charset="0"/>
              </a:rPr>
              <a:t> </a:t>
            </a:r>
            <a:r>
              <a:rPr lang="lv-LV" sz="1800" b="0" dirty="0" smtClean="0">
                <a:effectLst/>
                <a:latin typeface="Calibri" pitchFamily="34" charset="0"/>
              </a:rPr>
              <a:t>veicināt plašāku vietējo AER izmantošanu enerģijas ražošanā un patēriņā Latvijā, veicināt enerģijas ražošanu koģenerācijā, mazināta Latvijas atkarība no primāro enerģijas resursu importa</a:t>
            </a:r>
          </a:p>
          <a:p>
            <a:pPr marL="266700" indent="-26670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lv-LV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Pasākuma īss apraksts</a:t>
            </a:r>
            <a:r>
              <a:rPr lang="lv-LV" sz="1800" dirty="0" smtClean="0">
                <a:latin typeface="Calibri" pitchFamily="34" charset="0"/>
              </a:rPr>
              <a:t>:</a:t>
            </a:r>
          </a:p>
          <a:p>
            <a:pPr marL="704850" lvl="1" indent="-266700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lv-LV" sz="1600" dirty="0" smtClean="0">
                <a:latin typeface="Calibri" pitchFamily="34" charset="0"/>
              </a:rPr>
              <a:t>3.5.2.1.aktivitātes „Pasākumi centralizētās siltumapgādes sistēmu efektivitātes paaugstināšanai” (KF finansējums: 42 322 856,88 lati)</a:t>
            </a:r>
          </a:p>
          <a:p>
            <a:pPr marL="704850" lvl="1" indent="-266700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lv-LV" sz="1600" dirty="0" smtClean="0">
                <a:latin typeface="Calibri" pitchFamily="34" charset="0"/>
              </a:rPr>
              <a:t>3.5.2.2.aktivitātes „Atjaunojamo energoresursu izmantojošu koģenerācijas elektrostaciju attīstība” (KF finansējums: 34 373 242,64 lati)</a:t>
            </a:r>
          </a:p>
          <a:p>
            <a:pPr marL="704850" lvl="1" indent="-266700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lv-LV" sz="1600" dirty="0" smtClean="0">
                <a:effectLst/>
                <a:latin typeface="Calibri" pitchFamily="34" charset="0"/>
              </a:rPr>
              <a:t>Klimata pārmaiņu finanšu instruments</a:t>
            </a:r>
          </a:p>
          <a:p>
            <a:pPr marL="704850" lvl="1" indent="-266700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lv-LV" sz="1600" dirty="0" smtClean="0">
                <a:effectLst/>
                <a:latin typeface="Calibri" pitchFamily="34" charset="0"/>
              </a:rPr>
              <a:t>Latvijas Lauku attīstības programma 2007. - 2013.gadam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lv-LV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Atbildīgās institūcijas</a:t>
            </a:r>
            <a:r>
              <a:rPr lang="lv-LV" sz="1800" dirty="0" smtClean="0">
                <a:latin typeface="Calibri" pitchFamily="34" charset="0"/>
              </a:rPr>
              <a:t>: </a:t>
            </a:r>
            <a:r>
              <a:rPr lang="lv-LV" sz="1800" b="0" dirty="0" smtClean="0">
                <a:effectLst/>
                <a:latin typeface="Calibri" pitchFamily="34" charset="0"/>
              </a:rPr>
              <a:t>EM, VARAM, ZM (LAD)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lv-LV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Pasākuma statuss</a:t>
            </a:r>
            <a:r>
              <a:rPr lang="lv-LV" sz="1800" b="1" dirty="0" smtClean="0">
                <a:latin typeface="Calibri" pitchFamily="34" charset="0"/>
              </a:rPr>
              <a:t>: </a:t>
            </a:r>
            <a:r>
              <a:rPr lang="lv-LV" sz="1800" b="0" dirty="0" smtClean="0">
                <a:effectLst/>
                <a:latin typeface="Calibri" pitchFamily="34" charset="0"/>
              </a:rPr>
              <a:t>2011.-2013.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lv-LV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Ietekme uz mērķa sasniegšanu  </a:t>
            </a:r>
            <a:r>
              <a:rPr lang="lv-LV" sz="1800" b="1" dirty="0" smtClean="0">
                <a:latin typeface="Calibri" pitchFamily="34" charset="0"/>
              </a:rPr>
              <a:t>– </a:t>
            </a:r>
          </a:p>
          <a:p>
            <a:pPr marL="615950" lvl="1" indent="-171450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lv-LV" sz="1600" dirty="0" smtClean="0">
                <a:latin typeface="Calibri" pitchFamily="34" charset="0"/>
              </a:rPr>
              <a:t>sasniegts</a:t>
            </a:r>
            <a:r>
              <a:rPr lang="lv-LV" sz="1600" b="1" dirty="0" smtClean="0">
                <a:latin typeface="Calibri" pitchFamily="34" charset="0"/>
              </a:rPr>
              <a:t> </a:t>
            </a:r>
            <a:r>
              <a:rPr lang="lv-LV" sz="1600" dirty="0" smtClean="0">
                <a:latin typeface="Calibri" pitchFamily="34" charset="0"/>
              </a:rPr>
              <a:t>enerģijas, kas ražota, izmantojot atjaunojamos energoresursus, īpatsvars kopējā Latvijas enerģijas galapatēriņā 2020.gadā </a:t>
            </a:r>
            <a:r>
              <a:rPr lang="lv-LV" sz="1600" b="1" dirty="0" smtClean="0">
                <a:latin typeface="Calibri" pitchFamily="34" charset="0"/>
              </a:rPr>
              <a:t>40%</a:t>
            </a:r>
          </a:p>
          <a:p>
            <a:pPr marL="615950" lvl="1" indent="-171450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lv-LV" sz="1600" dirty="0" smtClean="0">
                <a:latin typeface="Calibri" pitchFamily="34" charset="0"/>
              </a:rPr>
              <a:t>veicināta ilgtspējīga AER izmantošana enerģijas ražošanā</a:t>
            </a:r>
          </a:p>
          <a:p>
            <a:pPr marL="615950" lvl="1" indent="-171450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lv-LV" sz="1600" dirty="0" smtClean="0">
                <a:latin typeface="Calibri" pitchFamily="34" charset="0"/>
              </a:rPr>
              <a:t>veicināts nodarbinātības pieaugums atjaunojamo energoresursu izejvielu ieguves un pārstrādes sektorā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Atbalsts atjaunojamai enerģijai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395288" y="1752600"/>
            <a:ext cx="8424862" cy="4340225"/>
          </a:xfrm>
        </p:spPr>
        <p:txBody>
          <a:bodyPr/>
          <a:lstStyle/>
          <a:p>
            <a:pPr algn="just"/>
            <a:r>
              <a:rPr lang="lv-LV" sz="1900" b="1" dirty="0" smtClean="0">
                <a:latin typeface="Calibri" pitchFamily="34" charset="0"/>
              </a:rPr>
              <a:t>Piemaksa </a:t>
            </a:r>
            <a:r>
              <a:rPr lang="lv-LV" sz="1900" dirty="0" smtClean="0">
                <a:latin typeface="Calibri" pitchFamily="34" charset="0"/>
              </a:rPr>
              <a:t>– </a:t>
            </a:r>
            <a:r>
              <a:rPr lang="lv-LV" sz="1900" b="1" dirty="0" smtClean="0">
                <a:latin typeface="Calibri" pitchFamily="34" charset="0"/>
              </a:rPr>
              <a:t>15 gadus </a:t>
            </a:r>
            <a:r>
              <a:rPr lang="lv-LV" sz="1900" dirty="0" smtClean="0">
                <a:latin typeface="Calibri" pitchFamily="34" charset="0"/>
              </a:rPr>
              <a:t>maksājums pie atjaunojamās elektroenerģijas pārdošanas cenas, kas likumā noteiktajos gadījumos sastāv no </a:t>
            </a:r>
            <a:r>
              <a:rPr lang="lv-LV" sz="1900" b="1" u="sng" dirty="0" smtClean="0">
                <a:latin typeface="Calibri" pitchFamily="34" charset="0"/>
              </a:rPr>
              <a:t>jaudas komponentes </a:t>
            </a:r>
            <a:r>
              <a:rPr lang="lv-LV" sz="1900" dirty="0" smtClean="0">
                <a:latin typeface="Calibri" pitchFamily="34" charset="0"/>
              </a:rPr>
              <a:t>(nodrošinot elektriskās jaudas izmantošanas stundu skaitu 3500 h/gadā) un </a:t>
            </a:r>
            <a:r>
              <a:rPr lang="lv-LV" sz="1900" b="1" u="sng" dirty="0" smtClean="0">
                <a:latin typeface="Calibri" pitchFamily="34" charset="0"/>
              </a:rPr>
              <a:t>SEG komponentes </a:t>
            </a:r>
            <a:r>
              <a:rPr lang="lv-LV" sz="1900" dirty="0" smtClean="0">
                <a:latin typeface="Calibri" pitchFamily="34" charset="0"/>
              </a:rPr>
              <a:t>un </a:t>
            </a:r>
            <a:r>
              <a:rPr lang="lv-LV" sz="1900" b="1" u="sng" dirty="0" smtClean="0">
                <a:latin typeface="Calibri" pitchFamily="34" charset="0"/>
              </a:rPr>
              <a:t>lauksaimniecības komponentes </a:t>
            </a:r>
            <a:r>
              <a:rPr lang="lv-LV" sz="1900" dirty="0" smtClean="0">
                <a:latin typeface="Calibri" pitchFamily="34" charset="0"/>
              </a:rPr>
              <a:t>summas.</a:t>
            </a:r>
          </a:p>
          <a:p>
            <a:pPr algn="just"/>
            <a:r>
              <a:rPr lang="lv-LV" sz="1900" b="1" dirty="0" smtClean="0">
                <a:latin typeface="Calibri" pitchFamily="34" charset="0"/>
              </a:rPr>
              <a:t>Kompensējamās pieslēguma izmaksas </a:t>
            </a:r>
            <a:r>
              <a:rPr lang="lv-LV" sz="1900" dirty="0" smtClean="0">
                <a:latin typeface="Calibri" pitchFamily="34" charset="0"/>
              </a:rPr>
              <a:t>– PSO sedz pieslēguma izmaksu daļu, kas ietver sistēmas pieslēguma būvdarbu, elektrotīklu rekonstrukcijas, ražotnes pieslēgšanas nepieciešamās izmaksas stacijām līdz </a:t>
            </a:r>
            <a:r>
              <a:rPr lang="lv-LV" sz="1900" b="1" dirty="0" smtClean="0">
                <a:latin typeface="Calibri" pitchFamily="34" charset="0"/>
              </a:rPr>
              <a:t>5 MW</a:t>
            </a:r>
            <a:r>
              <a:rPr lang="lv-LV" sz="1900" dirty="0" smtClean="0">
                <a:latin typeface="Calibri" pitchFamily="34" charset="0"/>
              </a:rPr>
              <a:t>:</a:t>
            </a:r>
          </a:p>
          <a:p>
            <a:pPr lvl="1" algn="just"/>
            <a:r>
              <a:rPr lang="lv-LV" sz="1900" b="1" dirty="0" smtClean="0">
                <a:latin typeface="Calibri" pitchFamily="34" charset="0"/>
              </a:rPr>
              <a:t>&gt; 3500 h:</a:t>
            </a:r>
          </a:p>
          <a:p>
            <a:pPr lvl="1" algn="just">
              <a:spcBef>
                <a:spcPct val="0"/>
              </a:spcBef>
              <a:buFont typeface="Symbol" pitchFamily="18" charset="2"/>
              <a:buChar char=""/>
            </a:pPr>
            <a:r>
              <a:rPr lang="lv-LV" sz="1600" dirty="0" smtClean="0">
                <a:latin typeface="Calibri" pitchFamily="34" charset="0"/>
              </a:rPr>
              <a:t>uzstādīto elektrisko jaudu līdz 500 kW(ieskaitot) </a:t>
            </a:r>
            <a:r>
              <a:rPr lang="lv-LV" sz="1600" b="1" dirty="0" smtClean="0">
                <a:latin typeface="Calibri" pitchFamily="34" charset="0"/>
              </a:rPr>
              <a:t>100% </a:t>
            </a:r>
            <a:r>
              <a:rPr lang="lv-LV" sz="1600" dirty="0" smtClean="0">
                <a:latin typeface="Calibri" pitchFamily="34" charset="0"/>
              </a:rPr>
              <a:t>pēc </a:t>
            </a:r>
            <a:r>
              <a:rPr lang="lv-LV" sz="1600" b="1" dirty="0" smtClean="0">
                <a:latin typeface="Calibri" pitchFamily="34" charset="0"/>
              </a:rPr>
              <a:t>2 nostrādātiem gadiem</a:t>
            </a:r>
            <a:r>
              <a:rPr lang="lv-LV" sz="1600" dirty="0" smtClean="0">
                <a:latin typeface="Calibri" pitchFamily="34" charset="0"/>
              </a:rPr>
              <a:t>;</a:t>
            </a:r>
          </a:p>
          <a:p>
            <a:pPr lvl="1" algn="just">
              <a:spcBef>
                <a:spcPct val="0"/>
              </a:spcBef>
              <a:buFont typeface="Symbol" pitchFamily="18" charset="2"/>
              <a:buChar char=""/>
            </a:pPr>
            <a:r>
              <a:rPr lang="lv-LV" sz="1600" dirty="0" smtClean="0">
                <a:latin typeface="Calibri" pitchFamily="34" charset="0"/>
              </a:rPr>
              <a:t>virs 500 kW līdz 1 MW (ieskaitot) </a:t>
            </a:r>
            <a:r>
              <a:rPr lang="lv-LV" sz="1600" b="1" dirty="0" smtClean="0">
                <a:latin typeface="Calibri" pitchFamily="34" charset="0"/>
              </a:rPr>
              <a:t>100% </a:t>
            </a:r>
            <a:r>
              <a:rPr lang="lv-LV" sz="1600" dirty="0" smtClean="0">
                <a:latin typeface="Calibri" pitchFamily="34" charset="0"/>
              </a:rPr>
              <a:t>pēc </a:t>
            </a:r>
            <a:r>
              <a:rPr lang="lv-LV" sz="1600" b="1" dirty="0" smtClean="0">
                <a:latin typeface="Calibri" pitchFamily="34" charset="0"/>
              </a:rPr>
              <a:t>5 nostrādātiem gadiem</a:t>
            </a:r>
            <a:r>
              <a:rPr lang="lv-LV" sz="1600" dirty="0" smtClean="0">
                <a:latin typeface="Calibri" pitchFamily="34" charset="0"/>
              </a:rPr>
              <a:t>;</a:t>
            </a:r>
          </a:p>
          <a:p>
            <a:pPr lvl="1" algn="just">
              <a:spcBef>
                <a:spcPct val="0"/>
              </a:spcBef>
              <a:buFont typeface="Symbol" pitchFamily="18" charset="2"/>
              <a:buChar char=""/>
            </a:pPr>
            <a:r>
              <a:rPr lang="lv-LV" sz="1600" dirty="0" smtClean="0">
                <a:latin typeface="Calibri" pitchFamily="34" charset="0"/>
              </a:rPr>
              <a:t>virs 1 MW līdz 5MW (ieskaitot) </a:t>
            </a:r>
            <a:r>
              <a:rPr lang="lv-LV" sz="1600" b="1" dirty="0" smtClean="0">
                <a:latin typeface="Calibri" pitchFamily="34" charset="0"/>
              </a:rPr>
              <a:t>50% apmērā </a:t>
            </a:r>
            <a:r>
              <a:rPr lang="lv-LV" sz="1600" dirty="0" smtClean="0">
                <a:latin typeface="Calibri" pitchFamily="34" charset="0"/>
              </a:rPr>
              <a:t>pēc </a:t>
            </a:r>
            <a:r>
              <a:rPr lang="lv-LV" sz="1600" b="1" dirty="0" smtClean="0">
                <a:latin typeface="Calibri" pitchFamily="34" charset="0"/>
              </a:rPr>
              <a:t>5 nostrādātiem gadiem</a:t>
            </a:r>
            <a:r>
              <a:rPr lang="lv-LV" sz="1600" dirty="0" smtClean="0">
                <a:latin typeface="Calibri" pitchFamily="34" charset="0"/>
              </a:rPr>
              <a:t>.</a:t>
            </a:r>
          </a:p>
          <a:p>
            <a:pPr lvl="1" algn="just"/>
            <a:r>
              <a:rPr lang="lv-LV" sz="1900" b="1" dirty="0" smtClean="0">
                <a:latin typeface="Calibri" pitchFamily="34" charset="0"/>
              </a:rPr>
              <a:t>&lt; 3500 h:</a:t>
            </a:r>
          </a:p>
          <a:p>
            <a:pPr lvl="1" algn="just">
              <a:buFont typeface="Symbol" pitchFamily="18" charset="2"/>
              <a:buChar char="-"/>
            </a:pPr>
            <a:r>
              <a:rPr lang="lv-LV" sz="1600" b="1" dirty="0" smtClean="0">
                <a:latin typeface="Calibri" pitchFamily="34" charset="0"/>
              </a:rPr>
              <a:t>25%</a:t>
            </a:r>
            <a:r>
              <a:rPr lang="lv-LV" sz="1600" dirty="0" smtClean="0">
                <a:latin typeface="Calibri" pitchFamily="34" charset="0"/>
              </a:rPr>
              <a:t> apmērā no iepriekšminēto attiecināmo izmaksu apjoma un sadalījuma.</a:t>
            </a:r>
            <a:endParaRPr lang="lv-LV" sz="1600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611188" y="304800"/>
            <a:ext cx="7964487" cy="1216025"/>
          </a:xfrm>
        </p:spPr>
        <p:txBody>
          <a:bodyPr/>
          <a:lstStyle/>
          <a:p>
            <a:pPr algn="ctr"/>
            <a:r>
              <a:rPr lang="lv-LV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Ieņēmumi ražojot atjaunojamo enerģiju</a:t>
            </a:r>
          </a:p>
        </p:txBody>
      </p:sp>
      <p:sp>
        <p:nvSpPr>
          <p:cNvPr id="8195" name="Line 4"/>
          <p:cNvSpPr>
            <a:spLocks noChangeShapeType="1"/>
          </p:cNvSpPr>
          <p:nvPr/>
        </p:nvSpPr>
        <p:spPr bwMode="auto">
          <a:xfrm rot="10800000">
            <a:off x="684213" y="1246188"/>
            <a:ext cx="0" cy="50403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lv-LV"/>
          </a:p>
        </p:txBody>
      </p:sp>
      <p:sp>
        <p:nvSpPr>
          <p:cNvPr id="8196" name="Line 5"/>
          <p:cNvSpPr>
            <a:spLocks noChangeShapeType="1"/>
          </p:cNvSpPr>
          <p:nvPr/>
        </p:nvSpPr>
        <p:spPr bwMode="auto">
          <a:xfrm>
            <a:off x="642938" y="5286375"/>
            <a:ext cx="741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lv-LV"/>
          </a:p>
        </p:txBody>
      </p:sp>
      <p:sp>
        <p:nvSpPr>
          <p:cNvPr id="17413" name="Rectangle 7"/>
          <p:cNvSpPr>
            <a:spLocks noChangeArrowheads="1"/>
          </p:cNvSpPr>
          <p:nvPr/>
        </p:nvSpPr>
        <p:spPr bwMode="auto">
          <a:xfrm>
            <a:off x="3000375" y="3786188"/>
            <a:ext cx="647700" cy="714375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lv-LV" sz="1400" b="1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17,4</a:t>
            </a:r>
          </a:p>
          <a:p>
            <a:pPr>
              <a:defRPr/>
            </a:pPr>
            <a:r>
              <a:rPr lang="lv-LV" sz="1400" b="1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Ls/</a:t>
            </a:r>
          </a:p>
          <a:p>
            <a:pPr>
              <a:defRPr/>
            </a:pPr>
            <a:r>
              <a:rPr lang="lv-LV" sz="1400" b="1" dirty="0" err="1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MWh</a:t>
            </a:r>
            <a:endParaRPr lang="lv-LV" sz="14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17414" name="Rectangle 8"/>
          <p:cNvSpPr>
            <a:spLocks noChangeArrowheads="1"/>
          </p:cNvSpPr>
          <p:nvPr/>
        </p:nvSpPr>
        <p:spPr bwMode="auto">
          <a:xfrm>
            <a:off x="3000375" y="3214688"/>
            <a:ext cx="647700" cy="571500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lv-LV" sz="1400" b="1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32,9</a:t>
            </a:r>
          </a:p>
          <a:p>
            <a:pPr>
              <a:defRPr/>
            </a:pPr>
            <a:r>
              <a:rPr lang="lv-LV" sz="1400" b="1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Ls/</a:t>
            </a:r>
          </a:p>
          <a:p>
            <a:pPr>
              <a:defRPr/>
            </a:pPr>
            <a:r>
              <a:rPr lang="lv-LV" sz="1400" b="1" dirty="0" err="1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MWh</a:t>
            </a:r>
            <a:endParaRPr lang="lv-LV" sz="14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8199" name="Text Box 11"/>
          <p:cNvSpPr txBox="1">
            <a:spLocks noChangeArrowheads="1"/>
          </p:cNvSpPr>
          <p:nvPr/>
        </p:nvSpPr>
        <p:spPr bwMode="auto">
          <a:xfrm>
            <a:off x="8286750" y="5072063"/>
            <a:ext cx="2872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lv-LV" sz="2400" dirty="0">
                <a:latin typeface="Calibri" pitchFamily="34" charset="0"/>
              </a:rPr>
              <a:t>t</a:t>
            </a:r>
            <a:endParaRPr lang="en-AU" sz="2400" dirty="0">
              <a:latin typeface="Calibri" pitchFamily="34" charset="0"/>
            </a:endParaRPr>
          </a:p>
        </p:txBody>
      </p:sp>
      <p:sp>
        <p:nvSpPr>
          <p:cNvPr id="8200" name="Text Box 14"/>
          <p:cNvSpPr txBox="1">
            <a:spLocks noChangeArrowheads="1"/>
          </p:cNvSpPr>
          <p:nvPr/>
        </p:nvSpPr>
        <p:spPr bwMode="auto">
          <a:xfrm>
            <a:off x="714375" y="1785938"/>
            <a:ext cx="74295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lv-LV" sz="2000" dirty="0" err="1">
                <a:latin typeface="Calibri" pitchFamily="34" charset="0"/>
              </a:rPr>
              <a:t>Ck</a:t>
            </a:r>
            <a:r>
              <a:rPr lang="lv-LV" sz="2000" dirty="0">
                <a:latin typeface="Calibri" pitchFamily="34" charset="0"/>
              </a:rPr>
              <a:t> – kopējā elektroenerģijas iepirkuma cena = </a:t>
            </a:r>
            <a:r>
              <a:rPr lang="lv-LV" sz="2000" dirty="0" err="1">
                <a:latin typeface="Calibri" pitchFamily="34" charset="0"/>
              </a:rPr>
              <a:t>Cte</a:t>
            </a:r>
            <a:r>
              <a:rPr lang="lv-LV" sz="2000" dirty="0">
                <a:latin typeface="Calibri" pitchFamily="34" charset="0"/>
              </a:rPr>
              <a:t> + C</a:t>
            </a:r>
            <a:r>
              <a:rPr lang="lv-LV" sz="2000" baseline="-25000" dirty="0">
                <a:latin typeface="Calibri" pitchFamily="34" charset="0"/>
              </a:rPr>
              <a:t>SEG</a:t>
            </a:r>
            <a:r>
              <a:rPr lang="lv-LV" sz="2000" dirty="0">
                <a:latin typeface="Calibri" pitchFamily="34" charset="0"/>
              </a:rPr>
              <a:t>+ C</a:t>
            </a:r>
            <a:r>
              <a:rPr lang="lv-LV" sz="2000" baseline="-25000" dirty="0">
                <a:latin typeface="Calibri" pitchFamily="34" charset="0"/>
              </a:rPr>
              <a:t>J </a:t>
            </a:r>
            <a:r>
              <a:rPr lang="lv-LV" sz="2000" dirty="0">
                <a:latin typeface="Calibri" pitchFamily="34" charset="0"/>
              </a:rPr>
              <a:t>+ C</a:t>
            </a:r>
            <a:r>
              <a:rPr lang="lv-LV" sz="2000" baseline="-25000" dirty="0">
                <a:latin typeface="Calibri" pitchFamily="34" charset="0"/>
              </a:rPr>
              <a:t>LK</a:t>
            </a:r>
            <a:endParaRPr lang="en-AU" sz="2000" baseline="-25000" dirty="0">
              <a:latin typeface="Calibri" pitchFamily="34" charset="0"/>
            </a:endParaRPr>
          </a:p>
        </p:txBody>
      </p:sp>
      <p:sp>
        <p:nvSpPr>
          <p:cNvPr id="8201" name="Text Box 15"/>
          <p:cNvSpPr txBox="1">
            <a:spLocks noChangeArrowheads="1"/>
          </p:cNvSpPr>
          <p:nvPr/>
        </p:nvSpPr>
        <p:spPr bwMode="auto">
          <a:xfrm>
            <a:off x="714375" y="4653136"/>
            <a:ext cx="21431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lv-LV" sz="2000" dirty="0" err="1">
                <a:latin typeface="Calibri" pitchFamily="34" charset="0"/>
              </a:rPr>
              <a:t>Cte</a:t>
            </a:r>
            <a:r>
              <a:rPr lang="lv-LV" sz="2000" dirty="0">
                <a:latin typeface="Calibri" pitchFamily="34" charset="0"/>
              </a:rPr>
              <a:t> – “tirgus” cena</a:t>
            </a:r>
            <a:endParaRPr lang="en-AU" sz="2000" dirty="0">
              <a:latin typeface="Calibri" pitchFamily="34" charset="0"/>
            </a:endParaRPr>
          </a:p>
        </p:txBody>
      </p:sp>
      <p:sp>
        <p:nvSpPr>
          <p:cNvPr id="8202" name="Text Box 16"/>
          <p:cNvSpPr txBox="1">
            <a:spLocks noChangeArrowheads="1"/>
          </p:cNvSpPr>
          <p:nvPr/>
        </p:nvSpPr>
        <p:spPr bwMode="auto">
          <a:xfrm>
            <a:off x="4286250" y="3857625"/>
            <a:ext cx="161390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lv-LV" sz="1600" dirty="0">
                <a:latin typeface="Calibri" pitchFamily="34" charset="0"/>
              </a:rPr>
              <a:t>SEG komponente</a:t>
            </a:r>
            <a:endParaRPr lang="en-AU" sz="1600" dirty="0">
              <a:latin typeface="Calibri" pitchFamily="34" charset="0"/>
            </a:endParaRPr>
          </a:p>
        </p:txBody>
      </p:sp>
      <p:sp>
        <p:nvSpPr>
          <p:cNvPr id="8203" name="Line 17"/>
          <p:cNvSpPr>
            <a:spLocks noChangeShapeType="1"/>
          </p:cNvSpPr>
          <p:nvPr/>
        </p:nvSpPr>
        <p:spPr bwMode="auto">
          <a:xfrm flipH="1">
            <a:off x="3643313" y="4071938"/>
            <a:ext cx="571500" cy="73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lv-LV"/>
          </a:p>
        </p:txBody>
      </p:sp>
      <p:sp>
        <p:nvSpPr>
          <p:cNvPr id="8204" name="Text Box 18"/>
          <p:cNvSpPr txBox="1">
            <a:spLocks noChangeArrowheads="1"/>
          </p:cNvSpPr>
          <p:nvPr/>
        </p:nvSpPr>
        <p:spPr bwMode="auto">
          <a:xfrm>
            <a:off x="4214813" y="3214688"/>
            <a:ext cx="184717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lv-LV" sz="1600" dirty="0">
                <a:latin typeface="Calibri" pitchFamily="34" charset="0"/>
              </a:rPr>
              <a:t>Jaudas komponente</a:t>
            </a:r>
            <a:endParaRPr lang="en-AU" sz="1600" dirty="0">
              <a:latin typeface="Calibri" pitchFamily="34" charset="0"/>
            </a:endParaRPr>
          </a:p>
        </p:txBody>
      </p:sp>
      <p:sp>
        <p:nvSpPr>
          <p:cNvPr id="8205" name="Line 19"/>
          <p:cNvSpPr>
            <a:spLocks noChangeShapeType="1"/>
          </p:cNvSpPr>
          <p:nvPr/>
        </p:nvSpPr>
        <p:spPr bwMode="auto">
          <a:xfrm flipH="1">
            <a:off x="3643313" y="3429000"/>
            <a:ext cx="571500" cy="460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lv-LV"/>
          </a:p>
        </p:txBody>
      </p:sp>
      <p:sp>
        <p:nvSpPr>
          <p:cNvPr id="8206" name="Freeform 24"/>
          <p:cNvSpPr>
            <a:spLocks/>
          </p:cNvSpPr>
          <p:nvPr/>
        </p:nvSpPr>
        <p:spPr bwMode="auto">
          <a:xfrm>
            <a:off x="714375" y="2281238"/>
            <a:ext cx="6054725" cy="460375"/>
          </a:xfrm>
          <a:custGeom>
            <a:avLst/>
            <a:gdLst>
              <a:gd name="T0" fmla="*/ 0 w 3814"/>
              <a:gd name="T1" fmla="*/ 506550598 h 290"/>
              <a:gd name="T2" fmla="*/ 640119722 w 3814"/>
              <a:gd name="T3" fmla="*/ 720764583 h 290"/>
              <a:gd name="T4" fmla="*/ 1388606929 w 3814"/>
              <a:gd name="T5" fmla="*/ 635079306 h 290"/>
              <a:gd name="T6" fmla="*/ 1708666294 w 3814"/>
              <a:gd name="T7" fmla="*/ 420865321 h 290"/>
              <a:gd name="T8" fmla="*/ 2147483647 w 3814"/>
              <a:gd name="T9" fmla="*/ 443547512 h 290"/>
              <a:gd name="T10" fmla="*/ 2147483647 w 3814"/>
              <a:gd name="T11" fmla="*/ 506550598 h 290"/>
              <a:gd name="T12" fmla="*/ 2147483647 w 3814"/>
              <a:gd name="T13" fmla="*/ 572074633 h 290"/>
              <a:gd name="T14" fmla="*/ 2147483647 w 3814"/>
              <a:gd name="T15" fmla="*/ 549394030 h 290"/>
              <a:gd name="T16" fmla="*/ 2147483647 w 3814"/>
              <a:gd name="T17" fmla="*/ 506550598 h 290"/>
              <a:gd name="T18" fmla="*/ 2147483647 w 3814"/>
              <a:gd name="T19" fmla="*/ 337700895 h 290"/>
              <a:gd name="T20" fmla="*/ 2147483647 w 3814"/>
              <a:gd name="T21" fmla="*/ 229333428 h 290"/>
              <a:gd name="T22" fmla="*/ 2147483647 w 3814"/>
              <a:gd name="T23" fmla="*/ 315018704 h 290"/>
              <a:gd name="T24" fmla="*/ 2147483647 w 3814"/>
              <a:gd name="T25" fmla="*/ 357862136 h 290"/>
              <a:gd name="T26" fmla="*/ 2147483647 w 3814"/>
              <a:gd name="T27" fmla="*/ 420865321 h 290"/>
              <a:gd name="T28" fmla="*/ 2147483647 w 3814"/>
              <a:gd name="T29" fmla="*/ 506550598 h 290"/>
              <a:gd name="T30" fmla="*/ 2147483647 w 3814"/>
              <a:gd name="T31" fmla="*/ 549394030 h 290"/>
              <a:gd name="T32" fmla="*/ 2147483647 w 3814"/>
              <a:gd name="T33" fmla="*/ 529232788 h 290"/>
              <a:gd name="T34" fmla="*/ 2147483647 w 3814"/>
              <a:gd name="T35" fmla="*/ 443547512 h 290"/>
              <a:gd name="T36" fmla="*/ 2147483647 w 3814"/>
              <a:gd name="T37" fmla="*/ 400703981 h 290"/>
              <a:gd name="T38" fmla="*/ 2147483647 w 3814"/>
              <a:gd name="T39" fmla="*/ 294857463 h 290"/>
              <a:gd name="T40" fmla="*/ 2147483647 w 3814"/>
              <a:gd name="T41" fmla="*/ 335181533 h 290"/>
              <a:gd name="T42" fmla="*/ 2147483647 w 3814"/>
              <a:gd name="T43" fmla="*/ 322579963 h 290"/>
              <a:gd name="T44" fmla="*/ 2147483647 w 3814"/>
              <a:gd name="T45" fmla="*/ 201612465 h 290"/>
              <a:gd name="T46" fmla="*/ 2147483647 w 3814"/>
              <a:gd name="T47" fmla="*/ 0 h 29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3814"/>
              <a:gd name="T73" fmla="*/ 0 h 290"/>
              <a:gd name="T74" fmla="*/ 3814 w 3814"/>
              <a:gd name="T75" fmla="*/ 290 h 290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3814" h="290">
                <a:moveTo>
                  <a:pt x="0" y="201"/>
                </a:moveTo>
                <a:cubicBezTo>
                  <a:pt x="79" y="240"/>
                  <a:pt x="168" y="266"/>
                  <a:pt x="254" y="286"/>
                </a:cubicBezTo>
                <a:cubicBezTo>
                  <a:pt x="311" y="283"/>
                  <a:pt x="496" y="290"/>
                  <a:pt x="551" y="252"/>
                </a:cubicBezTo>
                <a:cubicBezTo>
                  <a:pt x="594" y="223"/>
                  <a:pt x="627" y="185"/>
                  <a:pt x="678" y="167"/>
                </a:cubicBezTo>
                <a:lnTo>
                  <a:pt x="1093" y="176"/>
                </a:lnTo>
                <a:cubicBezTo>
                  <a:pt x="1206" y="180"/>
                  <a:pt x="1175" y="165"/>
                  <a:pt x="1228" y="201"/>
                </a:cubicBezTo>
                <a:cubicBezTo>
                  <a:pt x="1234" y="210"/>
                  <a:pt x="1235" y="227"/>
                  <a:pt x="1245" y="227"/>
                </a:cubicBezTo>
                <a:cubicBezTo>
                  <a:pt x="1522" y="233"/>
                  <a:pt x="1798" y="223"/>
                  <a:pt x="2075" y="218"/>
                </a:cubicBezTo>
                <a:cubicBezTo>
                  <a:pt x="2082" y="218"/>
                  <a:pt x="2126" y="206"/>
                  <a:pt x="2135" y="201"/>
                </a:cubicBezTo>
                <a:cubicBezTo>
                  <a:pt x="2171" y="181"/>
                  <a:pt x="2198" y="146"/>
                  <a:pt x="2236" y="134"/>
                </a:cubicBezTo>
                <a:cubicBezTo>
                  <a:pt x="2297" y="93"/>
                  <a:pt x="2267" y="105"/>
                  <a:pt x="2321" y="91"/>
                </a:cubicBezTo>
                <a:cubicBezTo>
                  <a:pt x="2790" y="105"/>
                  <a:pt x="2511" y="74"/>
                  <a:pt x="2677" y="125"/>
                </a:cubicBezTo>
                <a:cubicBezTo>
                  <a:pt x="2685" y="131"/>
                  <a:pt x="2695" y="135"/>
                  <a:pt x="2702" y="142"/>
                </a:cubicBezTo>
                <a:cubicBezTo>
                  <a:pt x="2709" y="149"/>
                  <a:pt x="2711" y="160"/>
                  <a:pt x="2719" y="167"/>
                </a:cubicBezTo>
                <a:cubicBezTo>
                  <a:pt x="2734" y="180"/>
                  <a:pt x="2753" y="190"/>
                  <a:pt x="2770" y="201"/>
                </a:cubicBezTo>
                <a:cubicBezTo>
                  <a:pt x="2778" y="207"/>
                  <a:pt x="2795" y="218"/>
                  <a:pt x="2795" y="218"/>
                </a:cubicBezTo>
                <a:cubicBezTo>
                  <a:pt x="2863" y="215"/>
                  <a:pt x="2932" y="221"/>
                  <a:pt x="2999" y="210"/>
                </a:cubicBezTo>
                <a:cubicBezTo>
                  <a:pt x="3019" y="207"/>
                  <a:pt x="3032" y="187"/>
                  <a:pt x="3049" y="176"/>
                </a:cubicBezTo>
                <a:cubicBezTo>
                  <a:pt x="3058" y="170"/>
                  <a:pt x="3075" y="159"/>
                  <a:pt x="3075" y="159"/>
                </a:cubicBezTo>
                <a:cubicBezTo>
                  <a:pt x="3147" y="53"/>
                  <a:pt x="3034" y="212"/>
                  <a:pt x="3117" y="117"/>
                </a:cubicBezTo>
                <a:cubicBezTo>
                  <a:pt x="3154" y="74"/>
                  <a:pt x="3178" y="137"/>
                  <a:pt x="3244" y="133"/>
                </a:cubicBezTo>
                <a:cubicBezTo>
                  <a:pt x="3266" y="112"/>
                  <a:pt x="3206" y="137"/>
                  <a:pt x="3251" y="128"/>
                </a:cubicBezTo>
                <a:cubicBezTo>
                  <a:pt x="3296" y="119"/>
                  <a:pt x="3421" y="101"/>
                  <a:pt x="3515" y="80"/>
                </a:cubicBezTo>
                <a:cubicBezTo>
                  <a:pt x="3609" y="59"/>
                  <a:pt x="3739" y="19"/>
                  <a:pt x="3814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lv-LV"/>
          </a:p>
        </p:txBody>
      </p:sp>
      <p:sp>
        <p:nvSpPr>
          <p:cNvPr id="8207" name="AutoShape 26"/>
          <p:cNvSpPr>
            <a:spLocks/>
          </p:cNvSpPr>
          <p:nvPr/>
        </p:nvSpPr>
        <p:spPr bwMode="auto">
          <a:xfrm>
            <a:off x="2786063" y="3786188"/>
            <a:ext cx="214312" cy="714375"/>
          </a:xfrm>
          <a:prstGeom prst="leftBrace">
            <a:avLst>
              <a:gd name="adj1" fmla="val 30571"/>
              <a:gd name="adj2" fmla="val 51625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208" name="Line 27"/>
          <p:cNvSpPr>
            <a:spLocks noChangeShapeType="1"/>
          </p:cNvSpPr>
          <p:nvPr/>
        </p:nvSpPr>
        <p:spPr bwMode="auto">
          <a:xfrm>
            <a:off x="1428750" y="2143125"/>
            <a:ext cx="214313" cy="500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lv-LV"/>
          </a:p>
        </p:txBody>
      </p:sp>
      <p:sp>
        <p:nvSpPr>
          <p:cNvPr id="8209" name="Line 28"/>
          <p:cNvSpPr>
            <a:spLocks noChangeShapeType="1"/>
          </p:cNvSpPr>
          <p:nvPr/>
        </p:nvSpPr>
        <p:spPr bwMode="auto">
          <a:xfrm flipH="1">
            <a:off x="3714750" y="5000625"/>
            <a:ext cx="571500" cy="68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lv-LV"/>
          </a:p>
        </p:txBody>
      </p:sp>
      <p:sp>
        <p:nvSpPr>
          <p:cNvPr id="8210" name="Text Box 29"/>
          <p:cNvSpPr txBox="1">
            <a:spLocks noChangeArrowheads="1"/>
          </p:cNvSpPr>
          <p:nvPr/>
        </p:nvSpPr>
        <p:spPr bwMode="auto">
          <a:xfrm>
            <a:off x="1115616" y="3933056"/>
            <a:ext cx="163583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lv-LV" sz="2000" dirty="0">
                <a:latin typeface="Calibri" pitchFamily="34" charset="0"/>
              </a:rPr>
              <a:t>C</a:t>
            </a:r>
            <a:r>
              <a:rPr lang="lv-LV" sz="2000" baseline="-25000" dirty="0">
                <a:latin typeface="Calibri" pitchFamily="34" charset="0"/>
              </a:rPr>
              <a:t>SEG</a:t>
            </a:r>
            <a:r>
              <a:rPr lang="lv-LV" sz="2000" dirty="0">
                <a:latin typeface="Calibri" pitchFamily="34" charset="0"/>
              </a:rPr>
              <a:t> piemaksa</a:t>
            </a:r>
            <a:endParaRPr lang="en-AU" sz="2000" dirty="0">
              <a:latin typeface="Calibri" pitchFamily="34" charset="0"/>
            </a:endParaRPr>
          </a:p>
        </p:txBody>
      </p:sp>
      <p:sp>
        <p:nvSpPr>
          <p:cNvPr id="8211" name="AutoShape 30"/>
          <p:cNvSpPr>
            <a:spLocks/>
          </p:cNvSpPr>
          <p:nvPr/>
        </p:nvSpPr>
        <p:spPr bwMode="auto">
          <a:xfrm>
            <a:off x="2786063" y="2643188"/>
            <a:ext cx="215900" cy="571500"/>
          </a:xfrm>
          <a:prstGeom prst="leftBrace">
            <a:avLst>
              <a:gd name="adj1" fmla="val 30576"/>
              <a:gd name="adj2" fmla="val 51625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212" name="Text Box 31"/>
          <p:cNvSpPr txBox="1">
            <a:spLocks noChangeArrowheads="1"/>
          </p:cNvSpPr>
          <p:nvPr/>
        </p:nvSpPr>
        <p:spPr bwMode="auto">
          <a:xfrm>
            <a:off x="1043608" y="2708920"/>
            <a:ext cx="17145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lv-LV" sz="2000" dirty="0">
                <a:latin typeface="Calibri" pitchFamily="34" charset="0"/>
              </a:rPr>
              <a:t>C</a:t>
            </a:r>
            <a:r>
              <a:rPr lang="lv-LV" sz="2000" baseline="-25000" dirty="0">
                <a:latin typeface="Calibri" pitchFamily="34" charset="0"/>
              </a:rPr>
              <a:t>LK</a:t>
            </a:r>
            <a:r>
              <a:rPr lang="lv-LV" sz="2000" dirty="0">
                <a:latin typeface="Calibri" pitchFamily="34" charset="0"/>
              </a:rPr>
              <a:t> piemaksa</a:t>
            </a:r>
            <a:endParaRPr lang="en-AU" sz="2000" dirty="0">
              <a:latin typeface="Calibri" pitchFamily="34" charset="0"/>
            </a:endParaRPr>
          </a:p>
        </p:txBody>
      </p:sp>
      <p:sp>
        <p:nvSpPr>
          <p:cNvPr id="8213" name="Rectangle 23"/>
          <p:cNvSpPr>
            <a:spLocks noChangeArrowheads="1"/>
          </p:cNvSpPr>
          <p:nvPr/>
        </p:nvSpPr>
        <p:spPr bwMode="auto">
          <a:xfrm>
            <a:off x="7072313" y="2286000"/>
            <a:ext cx="178593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lv-LV" sz="2400" b="1" dirty="0">
                <a:solidFill>
                  <a:srgbClr val="000000"/>
                </a:solidFill>
                <a:latin typeface="Calibri" pitchFamily="34" charset="0"/>
              </a:rPr>
              <a:t>110,2 [Ls/</a:t>
            </a:r>
            <a:r>
              <a:rPr lang="lv-LV" sz="2400" b="1" dirty="0" err="1">
                <a:solidFill>
                  <a:srgbClr val="000000"/>
                </a:solidFill>
                <a:latin typeface="Calibri" pitchFamily="34" charset="0"/>
              </a:rPr>
              <a:t>MWh</a:t>
            </a:r>
            <a:r>
              <a:rPr lang="lv-LV" sz="2400" b="1" baseline="-25000" dirty="0" err="1">
                <a:solidFill>
                  <a:srgbClr val="000000"/>
                </a:solidFill>
                <a:latin typeface="Calibri" pitchFamily="34" charset="0"/>
              </a:rPr>
              <a:t>e</a:t>
            </a:r>
            <a:r>
              <a:rPr lang="lv-LV" sz="2400" b="1" dirty="0">
                <a:solidFill>
                  <a:srgbClr val="000000"/>
                </a:solidFill>
                <a:latin typeface="Calibri" pitchFamily="34" charset="0"/>
              </a:rPr>
              <a:t>]</a:t>
            </a:r>
            <a:endParaRPr lang="en-AU" sz="2400" b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000375" y="4500563"/>
            <a:ext cx="642938" cy="785812"/>
          </a:xfrm>
          <a:prstGeom prst="rect">
            <a:avLst/>
          </a:prstGeom>
          <a:solidFill>
            <a:srgbClr val="7030A0"/>
          </a:solidFill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lv-LV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45 Ls/ </a:t>
            </a:r>
            <a:r>
              <a:rPr lang="lv-LV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MWh</a:t>
            </a:r>
            <a:endParaRPr lang="lv-LV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8215" name="TextBox 23"/>
          <p:cNvSpPr txBox="1">
            <a:spLocks noChangeArrowheads="1"/>
          </p:cNvSpPr>
          <p:nvPr/>
        </p:nvSpPr>
        <p:spPr bwMode="auto">
          <a:xfrm>
            <a:off x="285750" y="2214563"/>
            <a:ext cx="214313" cy="263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lv-LV" sz="1100" b="1" dirty="0">
                <a:latin typeface="Calibri" pitchFamily="34" charset="0"/>
                <a:cs typeface="Times New Roman" pitchFamily="18" charset="0"/>
              </a:rPr>
              <a:t>Elektroenerģija</a:t>
            </a:r>
          </a:p>
        </p:txBody>
      </p:sp>
      <p:sp>
        <p:nvSpPr>
          <p:cNvPr id="8216" name="TextBox 25"/>
          <p:cNvSpPr txBox="1">
            <a:spLocks noChangeArrowheads="1"/>
          </p:cNvSpPr>
          <p:nvPr/>
        </p:nvSpPr>
        <p:spPr bwMode="auto">
          <a:xfrm>
            <a:off x="285750" y="5072063"/>
            <a:ext cx="214313" cy="1169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lv-LV" sz="1000" b="1">
                <a:latin typeface="Calibri" pitchFamily="34" charset="0"/>
                <a:cs typeface="Times New Roman" pitchFamily="18" charset="0"/>
              </a:rPr>
              <a:t>Siltums</a:t>
            </a:r>
          </a:p>
        </p:txBody>
      </p:sp>
      <p:sp>
        <p:nvSpPr>
          <p:cNvPr id="8217" name="Text Box 31"/>
          <p:cNvSpPr txBox="1">
            <a:spLocks noChangeArrowheads="1"/>
          </p:cNvSpPr>
          <p:nvPr/>
        </p:nvSpPr>
        <p:spPr bwMode="auto">
          <a:xfrm>
            <a:off x="1043608" y="3284984"/>
            <a:ext cx="17145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lv-LV" sz="2000" dirty="0">
                <a:latin typeface="Calibri" pitchFamily="34" charset="0"/>
              </a:rPr>
              <a:t>C</a:t>
            </a:r>
            <a:r>
              <a:rPr lang="lv-LV" sz="2000" baseline="-25000" dirty="0">
                <a:latin typeface="Calibri" pitchFamily="34" charset="0"/>
              </a:rPr>
              <a:t>J</a:t>
            </a:r>
            <a:r>
              <a:rPr lang="lv-LV" sz="2000" dirty="0">
                <a:latin typeface="Calibri" pitchFamily="34" charset="0"/>
              </a:rPr>
              <a:t> piemaksa</a:t>
            </a:r>
            <a:endParaRPr lang="en-AU" sz="2000" dirty="0">
              <a:latin typeface="Calibri" pitchFamily="34" charset="0"/>
            </a:endParaRPr>
          </a:p>
        </p:txBody>
      </p:sp>
      <p:sp>
        <p:nvSpPr>
          <p:cNvPr id="8218" name="AutoShape 30"/>
          <p:cNvSpPr>
            <a:spLocks/>
          </p:cNvSpPr>
          <p:nvPr/>
        </p:nvSpPr>
        <p:spPr bwMode="auto">
          <a:xfrm>
            <a:off x="2786063" y="3214688"/>
            <a:ext cx="214312" cy="571500"/>
          </a:xfrm>
          <a:prstGeom prst="leftBrace">
            <a:avLst>
              <a:gd name="adj1" fmla="val 30580"/>
              <a:gd name="adj2" fmla="val 51625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29" name="Rectangle 8"/>
          <p:cNvSpPr>
            <a:spLocks noChangeArrowheads="1"/>
          </p:cNvSpPr>
          <p:nvPr/>
        </p:nvSpPr>
        <p:spPr bwMode="auto">
          <a:xfrm>
            <a:off x="3000375" y="2643188"/>
            <a:ext cx="647700" cy="571500"/>
          </a:xfrm>
          <a:prstGeom prst="rect">
            <a:avLst/>
          </a:prstGeom>
          <a:solidFill>
            <a:srgbClr val="68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lv-LV" sz="1400" b="1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14,9</a:t>
            </a:r>
          </a:p>
          <a:p>
            <a:pPr>
              <a:defRPr/>
            </a:pPr>
            <a:r>
              <a:rPr lang="lv-LV" sz="1400" b="1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Ls/</a:t>
            </a:r>
          </a:p>
          <a:p>
            <a:pPr>
              <a:defRPr/>
            </a:pPr>
            <a:r>
              <a:rPr lang="lv-LV" sz="1400" b="1" dirty="0" err="1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MWh</a:t>
            </a:r>
            <a:endParaRPr lang="lv-LV" sz="14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8220" name="Text Box 18"/>
          <p:cNvSpPr txBox="1">
            <a:spLocks noChangeArrowheads="1"/>
          </p:cNvSpPr>
          <p:nvPr/>
        </p:nvSpPr>
        <p:spPr bwMode="auto">
          <a:xfrm>
            <a:off x="4211960" y="2708920"/>
            <a:ext cx="273630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lv-LV" sz="1600" dirty="0">
                <a:latin typeface="Calibri" pitchFamily="34" charset="0"/>
              </a:rPr>
              <a:t>Lauksaimniecības komponente</a:t>
            </a:r>
            <a:endParaRPr lang="en-AU" sz="1600" dirty="0">
              <a:latin typeface="Calibri" pitchFamily="34" charset="0"/>
            </a:endParaRPr>
          </a:p>
        </p:txBody>
      </p:sp>
      <p:sp>
        <p:nvSpPr>
          <p:cNvPr id="8221" name="Line 19"/>
          <p:cNvSpPr>
            <a:spLocks noChangeShapeType="1"/>
          </p:cNvSpPr>
          <p:nvPr/>
        </p:nvSpPr>
        <p:spPr bwMode="auto">
          <a:xfrm flipH="1">
            <a:off x="3643313" y="2857500"/>
            <a:ext cx="571500" cy="73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lv-LV"/>
          </a:p>
        </p:txBody>
      </p:sp>
      <p:sp>
        <p:nvSpPr>
          <p:cNvPr id="8222" name="AutoShape 26"/>
          <p:cNvSpPr>
            <a:spLocks/>
          </p:cNvSpPr>
          <p:nvPr/>
        </p:nvSpPr>
        <p:spPr bwMode="auto">
          <a:xfrm>
            <a:off x="2786063" y="4500563"/>
            <a:ext cx="214312" cy="785812"/>
          </a:xfrm>
          <a:prstGeom prst="leftBrace">
            <a:avLst>
              <a:gd name="adj1" fmla="val 30573"/>
              <a:gd name="adj2" fmla="val 51625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223" name="Text Box 16"/>
          <p:cNvSpPr txBox="1">
            <a:spLocks noChangeArrowheads="1"/>
          </p:cNvSpPr>
          <p:nvPr/>
        </p:nvSpPr>
        <p:spPr bwMode="auto">
          <a:xfrm>
            <a:off x="4211960" y="4653137"/>
            <a:ext cx="266429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lv-LV" sz="1600" dirty="0">
                <a:latin typeface="Calibri" pitchFamily="34" charset="0"/>
              </a:rPr>
              <a:t>Elektroenerģijas pārdošanas cena</a:t>
            </a:r>
            <a:endParaRPr lang="en-AU" sz="1600" dirty="0">
              <a:latin typeface="Calibri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000375" y="5286375"/>
            <a:ext cx="642938" cy="642938"/>
          </a:xfrm>
          <a:prstGeom prst="rect">
            <a:avLst/>
          </a:prstGeom>
          <a:solidFill>
            <a:srgbClr val="FFC000"/>
          </a:solidFill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lv-LV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20 Ls/ </a:t>
            </a:r>
            <a:r>
              <a:rPr lang="lv-LV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MWh</a:t>
            </a:r>
            <a:endParaRPr lang="lv-LV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8225" name="AutoShape 26"/>
          <p:cNvSpPr>
            <a:spLocks/>
          </p:cNvSpPr>
          <p:nvPr/>
        </p:nvSpPr>
        <p:spPr bwMode="auto">
          <a:xfrm>
            <a:off x="2857500" y="5286375"/>
            <a:ext cx="142875" cy="642938"/>
          </a:xfrm>
          <a:prstGeom prst="leftBrace">
            <a:avLst>
              <a:gd name="adj1" fmla="val 30583"/>
              <a:gd name="adj2" fmla="val 51625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226" name="Freeform 24"/>
          <p:cNvSpPr>
            <a:spLocks/>
          </p:cNvSpPr>
          <p:nvPr/>
        </p:nvSpPr>
        <p:spPr bwMode="auto">
          <a:xfrm>
            <a:off x="714375" y="4141788"/>
            <a:ext cx="6116638" cy="457200"/>
          </a:xfrm>
          <a:custGeom>
            <a:avLst/>
            <a:gdLst>
              <a:gd name="T0" fmla="*/ 0 w 3853"/>
              <a:gd name="T1" fmla="*/ 501510286 h 288"/>
              <a:gd name="T2" fmla="*/ 640119776 w 3853"/>
              <a:gd name="T3" fmla="*/ 715724270 h 288"/>
              <a:gd name="T4" fmla="*/ 1388607046 w 3853"/>
              <a:gd name="T5" fmla="*/ 630038994 h 288"/>
              <a:gd name="T6" fmla="*/ 1708666438 w 3853"/>
              <a:gd name="T7" fmla="*/ 415824910 h 288"/>
              <a:gd name="T8" fmla="*/ 2147483647 w 3853"/>
              <a:gd name="T9" fmla="*/ 438507200 h 288"/>
              <a:gd name="T10" fmla="*/ 2147483647 w 3853"/>
              <a:gd name="T11" fmla="*/ 501510286 h 288"/>
              <a:gd name="T12" fmla="*/ 2147483647 w 3853"/>
              <a:gd name="T13" fmla="*/ 567034321 h 288"/>
              <a:gd name="T14" fmla="*/ 2147483647 w 3853"/>
              <a:gd name="T15" fmla="*/ 544353718 h 288"/>
              <a:gd name="T16" fmla="*/ 2147483647 w 3853"/>
              <a:gd name="T17" fmla="*/ 501510286 h 288"/>
              <a:gd name="T18" fmla="*/ 2147483647 w 3853"/>
              <a:gd name="T19" fmla="*/ 332660583 h 288"/>
              <a:gd name="T20" fmla="*/ 2147483647 w 3853"/>
              <a:gd name="T21" fmla="*/ 224293117 h 288"/>
              <a:gd name="T22" fmla="*/ 2147483647 w 3853"/>
              <a:gd name="T23" fmla="*/ 309978393 h 288"/>
              <a:gd name="T24" fmla="*/ 2147483647 w 3853"/>
              <a:gd name="T25" fmla="*/ 352821825 h 288"/>
              <a:gd name="T26" fmla="*/ 2147483647 w 3853"/>
              <a:gd name="T27" fmla="*/ 415824910 h 288"/>
              <a:gd name="T28" fmla="*/ 2147483647 w 3853"/>
              <a:gd name="T29" fmla="*/ 501510286 h 288"/>
              <a:gd name="T30" fmla="*/ 2147483647 w 3853"/>
              <a:gd name="T31" fmla="*/ 544353718 h 288"/>
              <a:gd name="T32" fmla="*/ 2147483647 w 3853"/>
              <a:gd name="T33" fmla="*/ 524192476 h 288"/>
              <a:gd name="T34" fmla="*/ 2147483647 w 3853"/>
              <a:gd name="T35" fmla="*/ 438507200 h 288"/>
              <a:gd name="T36" fmla="*/ 2147483647 w 3853"/>
              <a:gd name="T37" fmla="*/ 395663669 h 288"/>
              <a:gd name="T38" fmla="*/ 2147483647 w 3853"/>
              <a:gd name="T39" fmla="*/ 289817151 h 288"/>
              <a:gd name="T40" fmla="*/ 2147483647 w 3853"/>
              <a:gd name="T41" fmla="*/ 330141222 h 288"/>
              <a:gd name="T42" fmla="*/ 2147483647 w 3853"/>
              <a:gd name="T43" fmla="*/ 196572154 h 288"/>
              <a:gd name="T44" fmla="*/ 2147483647 w 3853"/>
              <a:gd name="T45" fmla="*/ 0 h 288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3853"/>
              <a:gd name="T70" fmla="*/ 0 h 288"/>
              <a:gd name="T71" fmla="*/ 3853 w 3853"/>
              <a:gd name="T72" fmla="*/ 288 h 288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3853" h="288">
                <a:moveTo>
                  <a:pt x="0" y="199"/>
                </a:moveTo>
                <a:cubicBezTo>
                  <a:pt x="79" y="238"/>
                  <a:pt x="168" y="264"/>
                  <a:pt x="254" y="284"/>
                </a:cubicBezTo>
                <a:cubicBezTo>
                  <a:pt x="311" y="281"/>
                  <a:pt x="496" y="288"/>
                  <a:pt x="551" y="250"/>
                </a:cubicBezTo>
                <a:cubicBezTo>
                  <a:pt x="594" y="221"/>
                  <a:pt x="627" y="183"/>
                  <a:pt x="678" y="165"/>
                </a:cubicBezTo>
                <a:lnTo>
                  <a:pt x="1093" y="174"/>
                </a:lnTo>
                <a:cubicBezTo>
                  <a:pt x="1206" y="178"/>
                  <a:pt x="1175" y="163"/>
                  <a:pt x="1228" y="199"/>
                </a:cubicBezTo>
                <a:cubicBezTo>
                  <a:pt x="1234" y="208"/>
                  <a:pt x="1235" y="225"/>
                  <a:pt x="1245" y="225"/>
                </a:cubicBezTo>
                <a:cubicBezTo>
                  <a:pt x="1522" y="231"/>
                  <a:pt x="1798" y="221"/>
                  <a:pt x="2075" y="216"/>
                </a:cubicBezTo>
                <a:cubicBezTo>
                  <a:pt x="2082" y="216"/>
                  <a:pt x="2126" y="204"/>
                  <a:pt x="2135" y="199"/>
                </a:cubicBezTo>
                <a:cubicBezTo>
                  <a:pt x="2171" y="179"/>
                  <a:pt x="2198" y="144"/>
                  <a:pt x="2236" y="132"/>
                </a:cubicBezTo>
                <a:cubicBezTo>
                  <a:pt x="2297" y="91"/>
                  <a:pt x="2267" y="103"/>
                  <a:pt x="2321" y="89"/>
                </a:cubicBezTo>
                <a:cubicBezTo>
                  <a:pt x="2790" y="103"/>
                  <a:pt x="2511" y="72"/>
                  <a:pt x="2677" y="123"/>
                </a:cubicBezTo>
                <a:cubicBezTo>
                  <a:pt x="2685" y="129"/>
                  <a:pt x="2695" y="133"/>
                  <a:pt x="2702" y="140"/>
                </a:cubicBezTo>
                <a:cubicBezTo>
                  <a:pt x="2709" y="147"/>
                  <a:pt x="2711" y="158"/>
                  <a:pt x="2719" y="165"/>
                </a:cubicBezTo>
                <a:cubicBezTo>
                  <a:pt x="2734" y="178"/>
                  <a:pt x="2753" y="188"/>
                  <a:pt x="2770" y="199"/>
                </a:cubicBezTo>
                <a:cubicBezTo>
                  <a:pt x="2778" y="205"/>
                  <a:pt x="2795" y="216"/>
                  <a:pt x="2795" y="216"/>
                </a:cubicBezTo>
                <a:cubicBezTo>
                  <a:pt x="2863" y="213"/>
                  <a:pt x="2932" y="219"/>
                  <a:pt x="2999" y="208"/>
                </a:cubicBezTo>
                <a:cubicBezTo>
                  <a:pt x="3019" y="205"/>
                  <a:pt x="3032" y="185"/>
                  <a:pt x="3049" y="174"/>
                </a:cubicBezTo>
                <a:cubicBezTo>
                  <a:pt x="3058" y="168"/>
                  <a:pt x="3075" y="157"/>
                  <a:pt x="3075" y="157"/>
                </a:cubicBezTo>
                <a:cubicBezTo>
                  <a:pt x="3147" y="51"/>
                  <a:pt x="3034" y="210"/>
                  <a:pt x="3117" y="115"/>
                </a:cubicBezTo>
                <a:cubicBezTo>
                  <a:pt x="3154" y="72"/>
                  <a:pt x="3178" y="135"/>
                  <a:pt x="3244" y="131"/>
                </a:cubicBezTo>
                <a:cubicBezTo>
                  <a:pt x="3334" y="126"/>
                  <a:pt x="3425" y="81"/>
                  <a:pt x="3515" y="78"/>
                </a:cubicBezTo>
                <a:cubicBezTo>
                  <a:pt x="3616" y="56"/>
                  <a:pt x="3778" y="19"/>
                  <a:pt x="3853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lv-LV"/>
          </a:p>
        </p:txBody>
      </p:sp>
      <p:sp>
        <p:nvSpPr>
          <p:cNvPr id="8227" name="Text Box 11"/>
          <p:cNvSpPr txBox="1">
            <a:spLocks noChangeArrowheads="1"/>
          </p:cNvSpPr>
          <p:nvPr/>
        </p:nvSpPr>
        <p:spPr bwMode="auto">
          <a:xfrm>
            <a:off x="179512" y="1196752"/>
            <a:ext cx="3481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lv-LV" sz="2400" dirty="0">
                <a:latin typeface="Calibri" pitchFamily="34" charset="0"/>
              </a:rPr>
              <a:t>C</a:t>
            </a:r>
            <a:endParaRPr lang="en-AU" sz="2400" dirty="0">
              <a:latin typeface="Calibri" pitchFamily="34" charset="0"/>
            </a:endParaRPr>
          </a:p>
        </p:txBody>
      </p:sp>
      <p:sp>
        <p:nvSpPr>
          <p:cNvPr id="8228" name="Rectangle 38"/>
          <p:cNvSpPr>
            <a:spLocks noChangeArrowheads="1"/>
          </p:cNvSpPr>
          <p:nvPr/>
        </p:nvSpPr>
        <p:spPr bwMode="auto">
          <a:xfrm>
            <a:off x="714375" y="5373216"/>
            <a:ext cx="22669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lv-LV" sz="2000" dirty="0" err="1">
                <a:latin typeface="Calibri" pitchFamily="34" charset="0"/>
              </a:rPr>
              <a:t>Cts</a:t>
            </a:r>
            <a:r>
              <a:rPr lang="lv-LV" sz="2000" dirty="0">
                <a:latin typeface="Calibri" pitchFamily="34" charset="0"/>
              </a:rPr>
              <a:t> – “tirgus” cena</a:t>
            </a:r>
            <a:endParaRPr lang="en-AU" sz="2000" dirty="0">
              <a:latin typeface="Calibri" pitchFamily="34" charset="0"/>
            </a:endParaRPr>
          </a:p>
        </p:txBody>
      </p:sp>
      <p:sp>
        <p:nvSpPr>
          <p:cNvPr id="8229" name="Text Box 16"/>
          <p:cNvSpPr txBox="1">
            <a:spLocks noChangeArrowheads="1"/>
          </p:cNvSpPr>
          <p:nvPr/>
        </p:nvSpPr>
        <p:spPr bwMode="auto">
          <a:xfrm>
            <a:off x="4355976" y="5357813"/>
            <a:ext cx="252027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lv-LV" sz="1600" dirty="0">
                <a:latin typeface="Calibri" pitchFamily="34" charset="0"/>
              </a:rPr>
              <a:t>Siltumenerģijas pārdošanas cena</a:t>
            </a:r>
            <a:endParaRPr lang="en-AU" sz="1600" dirty="0">
              <a:latin typeface="Calibri" pitchFamily="34" charset="0"/>
            </a:endParaRPr>
          </a:p>
        </p:txBody>
      </p:sp>
      <p:sp>
        <p:nvSpPr>
          <p:cNvPr id="8230" name="Line 28"/>
          <p:cNvSpPr>
            <a:spLocks noChangeShapeType="1"/>
          </p:cNvSpPr>
          <p:nvPr/>
        </p:nvSpPr>
        <p:spPr bwMode="auto">
          <a:xfrm flipH="1">
            <a:off x="3714750" y="5643563"/>
            <a:ext cx="571500" cy="68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lv-LV"/>
          </a:p>
        </p:txBody>
      </p:sp>
      <p:sp>
        <p:nvSpPr>
          <p:cNvPr id="42" name="Right Brace 41"/>
          <p:cNvSpPr/>
          <p:nvPr/>
        </p:nvSpPr>
        <p:spPr>
          <a:xfrm>
            <a:off x="6715125" y="2214563"/>
            <a:ext cx="500063" cy="3714750"/>
          </a:xfrm>
          <a:prstGeom prst="rightBrac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lv-LV"/>
          </a:p>
        </p:txBody>
      </p:sp>
      <p:sp>
        <p:nvSpPr>
          <p:cNvPr id="8232" name="TextBox 42"/>
          <p:cNvSpPr txBox="1">
            <a:spLocks noChangeArrowheads="1"/>
          </p:cNvSpPr>
          <p:nvPr/>
        </p:nvSpPr>
        <p:spPr bwMode="auto">
          <a:xfrm>
            <a:off x="7143750" y="3501008"/>
            <a:ext cx="200025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lv-LV" sz="2000" dirty="0">
                <a:latin typeface="Calibri" pitchFamily="34" charset="0"/>
              </a:rPr>
              <a:t>Atjaunojamās enerģijas ražotāja ieņēmumi</a:t>
            </a:r>
          </a:p>
          <a:p>
            <a:endParaRPr lang="lv-LV" sz="1200" dirty="0">
              <a:latin typeface="Calibri" pitchFamily="34" charset="0"/>
            </a:endParaRPr>
          </a:p>
        </p:txBody>
      </p:sp>
      <p:sp>
        <p:nvSpPr>
          <p:cNvPr id="8233" name="Rectangle 23"/>
          <p:cNvSpPr>
            <a:spLocks noChangeArrowheads="1"/>
          </p:cNvSpPr>
          <p:nvPr/>
        </p:nvSpPr>
        <p:spPr bwMode="auto">
          <a:xfrm>
            <a:off x="7000875" y="5429250"/>
            <a:ext cx="21431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lv-LV" sz="2400" b="1" dirty="0">
                <a:solidFill>
                  <a:srgbClr val="000000"/>
                </a:solidFill>
                <a:latin typeface="Calibri" pitchFamily="34" charset="0"/>
              </a:rPr>
              <a:t>20 [Ls/</a:t>
            </a:r>
            <a:r>
              <a:rPr lang="lv-LV" sz="2400" b="1" dirty="0" err="1">
                <a:solidFill>
                  <a:srgbClr val="000000"/>
                </a:solidFill>
                <a:latin typeface="Calibri" pitchFamily="34" charset="0"/>
              </a:rPr>
              <a:t>MWh</a:t>
            </a:r>
            <a:r>
              <a:rPr lang="lv-LV" sz="2400" b="1" baseline="-25000" dirty="0" err="1">
                <a:solidFill>
                  <a:srgbClr val="000000"/>
                </a:solidFill>
                <a:latin typeface="Calibri" pitchFamily="34" charset="0"/>
              </a:rPr>
              <a:t>s</a:t>
            </a:r>
            <a:r>
              <a:rPr lang="lv-LV" sz="2400" b="1" dirty="0">
                <a:solidFill>
                  <a:srgbClr val="000000"/>
                </a:solidFill>
                <a:latin typeface="Calibri" pitchFamily="34" charset="0"/>
              </a:rPr>
              <a:t>]</a:t>
            </a:r>
            <a:endParaRPr lang="en-AU" sz="2400" b="1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rofile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bg2">
            <a:alpha val="50195"/>
          </a:schemeClr>
        </a:solidFill>
        <a:ln w="9525" algn="ctr">
          <a:noFill/>
          <a:miter lim="800000"/>
          <a:headEnd/>
          <a:tailEnd/>
        </a:ln>
      </a:spPr>
      <a:bodyPr wrap="none" anchor="ctr"/>
      <a:lstStyle>
        <a:defPPr eaLnBrk="1" hangingPunct="1">
          <a:defRPr sz="1800">
            <a:solidFill>
              <a:srgbClr val="000000"/>
            </a:solidFill>
            <a:latin typeface="Verdana" pitchFamily="34" charset="0"/>
            <a:cs typeface="Arial" charset="0"/>
          </a:defRPr>
        </a:defPPr>
      </a:lstStyle>
    </a:sp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Profile</Template>
  <TotalTime>6600</TotalTime>
  <Words>956</Words>
  <Application>Microsoft Office PowerPoint</Application>
  <PresentationFormat>On-screen Show (4:3)</PresentationFormat>
  <Paragraphs>156</Paragraphs>
  <Slides>14</Slides>
  <Notes>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Profile</vt:lpstr>
      <vt:lpstr>Visio</vt:lpstr>
      <vt:lpstr>Likumprojekts  “Atjaunojamās enerģijas likums”</vt:lpstr>
      <vt:lpstr>Atjaunojamās enerģijas tiesiskais ietvars</vt:lpstr>
      <vt:lpstr>Likumprojekta principi</vt:lpstr>
      <vt:lpstr>Atjaunojamās enerģijas īpatsvara palielināšana</vt:lpstr>
      <vt:lpstr>Mērķa sasniegšanas trajektorija</vt:lpstr>
      <vt:lpstr>Tiesiskās bāzes sakārtošana</vt:lpstr>
      <vt:lpstr>Finanšu resursu pieejamības nodrošināšana atjaunojamās enerģijas ražošanai</vt:lpstr>
      <vt:lpstr>Atbalsts atjaunojamai enerģijai</vt:lpstr>
      <vt:lpstr>Ieņēmumi ražojot atjaunojamo enerģiju</vt:lpstr>
      <vt:lpstr>Tarifu salīdzinājums</vt:lpstr>
      <vt:lpstr>Nord Pool Spot</vt:lpstr>
      <vt:lpstr>Elektroenerģijas iepirkums</vt:lpstr>
      <vt:lpstr>Mājsaimniecību sektors</vt:lpstr>
      <vt:lpstr>Paldies par uzmanību!</vt:lpstr>
    </vt:vector>
  </TitlesOfParts>
  <Company>LR Ekonomikas ministrija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likumprojekts "Atjaunojamās enerģijas likums"</dc:title>
  <dc:subject>prezentācija</dc:subject>
  <dc:creator>Stepanovs</dc:creator>
  <cp:lastModifiedBy>Kristaps Stepanovs</cp:lastModifiedBy>
  <cp:revision>554</cp:revision>
  <dcterms:created xsi:type="dcterms:W3CDTF">2007-04-04T08:23:38Z</dcterms:created>
  <dcterms:modified xsi:type="dcterms:W3CDTF">2011-03-22T07:11:43Z</dcterms:modified>
</cp:coreProperties>
</file>