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7"/>
  </p:notesMasterIdLst>
  <p:handoutMasterIdLst>
    <p:handoutMasterId r:id="rId28"/>
  </p:handoutMasterIdLst>
  <p:sldIdLst>
    <p:sldId id="256" r:id="rId2"/>
    <p:sldId id="266" r:id="rId3"/>
    <p:sldId id="268" r:id="rId4"/>
    <p:sldId id="279" r:id="rId5"/>
    <p:sldId id="275" r:id="rId6"/>
    <p:sldId id="277" r:id="rId7"/>
    <p:sldId id="280" r:id="rId8"/>
    <p:sldId id="281" r:id="rId9"/>
    <p:sldId id="282" r:id="rId10"/>
    <p:sldId id="272" r:id="rId11"/>
    <p:sldId id="274" r:id="rId12"/>
    <p:sldId id="285" r:id="rId13"/>
    <p:sldId id="270" r:id="rId14"/>
    <p:sldId id="284" r:id="rId15"/>
    <p:sldId id="296" r:id="rId16"/>
    <p:sldId id="278" r:id="rId17"/>
    <p:sldId id="299" r:id="rId18"/>
    <p:sldId id="297" r:id="rId19"/>
    <p:sldId id="298" r:id="rId20"/>
    <p:sldId id="271" r:id="rId21"/>
    <p:sldId id="289" r:id="rId22"/>
    <p:sldId id="290" r:id="rId23"/>
    <p:sldId id="291" r:id="rId24"/>
    <p:sldId id="292" r:id="rId25"/>
    <p:sldId id="293" r:id="rId26"/>
  </p:sldIdLst>
  <p:sldSz cx="9144000" cy="6858000" type="screen4x3"/>
  <p:notesSz cx="7099300" cy="10234613"/>
  <p:defaultTextStyle>
    <a:defPPr>
      <a:defRPr lang="et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732B410-B5C1-46B3-89BE-7A5AB5083C22}" type="doc">
      <dgm:prSet loTypeId="urn:microsoft.com/office/officeart/2005/8/layout/balance1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t-EE"/>
        </a:p>
      </dgm:t>
    </dgm:pt>
    <dgm:pt modelId="{BA781141-8CBA-48DC-91E4-AE06C5BD8DEA}">
      <dgm:prSet phldrT="[Text]"/>
      <dgm:spPr/>
      <dgm:t>
        <a:bodyPr/>
        <a:lstStyle/>
        <a:p>
          <a:r>
            <a:rPr lang="lv-LV" dirty="0" smtClean="0"/>
            <a:t>ES</a:t>
          </a:r>
          <a:endParaRPr lang="et-EE" dirty="0"/>
        </a:p>
      </dgm:t>
    </dgm:pt>
    <dgm:pt modelId="{8193A5B8-3748-4979-AF1C-092AF2893F8B}" type="parTrans" cxnId="{4DCF53A9-426E-4EDB-9F60-ABE127D722DD}">
      <dgm:prSet/>
      <dgm:spPr/>
      <dgm:t>
        <a:bodyPr/>
        <a:lstStyle/>
        <a:p>
          <a:endParaRPr lang="et-EE"/>
        </a:p>
      </dgm:t>
    </dgm:pt>
    <dgm:pt modelId="{5C9F11E8-C373-4470-ACCF-33AF3784CB7A}" type="sibTrans" cxnId="{4DCF53A9-426E-4EDB-9F60-ABE127D722DD}">
      <dgm:prSet/>
      <dgm:spPr/>
      <dgm:t>
        <a:bodyPr/>
        <a:lstStyle/>
        <a:p>
          <a:endParaRPr lang="et-EE"/>
        </a:p>
      </dgm:t>
    </dgm:pt>
    <dgm:pt modelId="{8F0C4C17-F6AE-4D36-BEBB-C8D936C2D2C2}">
      <dgm:prSet phldrT="[Text]"/>
      <dgm:spPr/>
      <dgm:t>
        <a:bodyPr/>
        <a:lstStyle/>
        <a:p>
          <a:r>
            <a:rPr lang="lv-LV" dirty="0" smtClean="0"/>
            <a:t>20/20/20</a:t>
          </a:r>
          <a:endParaRPr lang="et-EE" dirty="0"/>
        </a:p>
      </dgm:t>
    </dgm:pt>
    <dgm:pt modelId="{B46171C6-2FA9-4A02-9AF2-8E6DFB073D8B}" type="parTrans" cxnId="{63BA02C1-20D8-41BB-AF50-B7C8E7ED1F50}">
      <dgm:prSet/>
      <dgm:spPr/>
      <dgm:t>
        <a:bodyPr/>
        <a:lstStyle/>
        <a:p>
          <a:endParaRPr lang="et-EE"/>
        </a:p>
      </dgm:t>
    </dgm:pt>
    <dgm:pt modelId="{104F64F4-09B9-4592-B869-D6D2E428D4A9}" type="sibTrans" cxnId="{63BA02C1-20D8-41BB-AF50-B7C8E7ED1F50}">
      <dgm:prSet/>
      <dgm:spPr/>
      <dgm:t>
        <a:bodyPr/>
        <a:lstStyle/>
        <a:p>
          <a:endParaRPr lang="et-EE"/>
        </a:p>
      </dgm:t>
    </dgm:pt>
    <dgm:pt modelId="{7836CFA8-A3C7-4712-822C-5EE723989CBA}">
      <dgm:prSet phldrT="[Text]"/>
      <dgm:spPr/>
      <dgm:t>
        <a:bodyPr/>
        <a:lstStyle/>
        <a:p>
          <a:r>
            <a:rPr lang="lv-LV" dirty="0" smtClean="0"/>
            <a:t>Enerģētiskā neatkarība</a:t>
          </a:r>
          <a:endParaRPr lang="et-EE" dirty="0"/>
        </a:p>
      </dgm:t>
    </dgm:pt>
    <dgm:pt modelId="{6EEE9604-FB92-40BD-A713-5506D1231EA5}" type="parTrans" cxnId="{B17FFA8E-350D-49DD-8976-5F93C58E452E}">
      <dgm:prSet/>
      <dgm:spPr/>
      <dgm:t>
        <a:bodyPr/>
        <a:lstStyle/>
        <a:p>
          <a:endParaRPr lang="et-EE"/>
        </a:p>
      </dgm:t>
    </dgm:pt>
    <dgm:pt modelId="{F78CE645-4058-4072-953C-0169A63D51D6}" type="sibTrans" cxnId="{B17FFA8E-350D-49DD-8976-5F93C58E452E}">
      <dgm:prSet/>
      <dgm:spPr/>
      <dgm:t>
        <a:bodyPr/>
        <a:lstStyle/>
        <a:p>
          <a:endParaRPr lang="et-EE"/>
        </a:p>
      </dgm:t>
    </dgm:pt>
    <dgm:pt modelId="{D07AFCF3-6428-41E3-AA85-3F097F6D0FF7}">
      <dgm:prSet phldrT="[Text]"/>
      <dgm:spPr/>
      <dgm:t>
        <a:bodyPr/>
        <a:lstStyle/>
        <a:p>
          <a:r>
            <a:rPr lang="lv-LV" dirty="0" smtClean="0"/>
            <a:t>Latvija</a:t>
          </a:r>
          <a:endParaRPr lang="et-EE" dirty="0"/>
        </a:p>
      </dgm:t>
    </dgm:pt>
    <dgm:pt modelId="{6135394D-BD23-4033-9514-C452929D52E2}" type="parTrans" cxnId="{41C4F510-8346-4F45-A8B5-98E9DE1693EB}">
      <dgm:prSet/>
      <dgm:spPr/>
      <dgm:t>
        <a:bodyPr/>
        <a:lstStyle/>
        <a:p>
          <a:endParaRPr lang="et-EE"/>
        </a:p>
      </dgm:t>
    </dgm:pt>
    <dgm:pt modelId="{C2B812CC-1F92-4DC4-987D-C331436ED317}" type="sibTrans" cxnId="{41C4F510-8346-4F45-A8B5-98E9DE1693EB}">
      <dgm:prSet/>
      <dgm:spPr/>
      <dgm:t>
        <a:bodyPr/>
        <a:lstStyle/>
        <a:p>
          <a:endParaRPr lang="et-EE"/>
        </a:p>
      </dgm:t>
    </dgm:pt>
    <dgm:pt modelId="{59D50FBB-FE68-4395-A3C9-6E1C6BB6941D}">
      <dgm:prSet phldrT="[Text]"/>
      <dgm:spPr/>
      <dgm:t>
        <a:bodyPr/>
        <a:lstStyle/>
        <a:p>
          <a:r>
            <a:rPr lang="lv-LV" dirty="0" smtClean="0"/>
            <a:t>R&amp;D eksports</a:t>
          </a:r>
          <a:endParaRPr lang="et-EE" dirty="0"/>
        </a:p>
      </dgm:t>
    </dgm:pt>
    <dgm:pt modelId="{271D4CD0-7E29-484C-8030-CA67FE2C7962}" type="parTrans" cxnId="{E4D3E43B-7059-462E-8864-A4067BA5FF81}">
      <dgm:prSet/>
      <dgm:spPr/>
      <dgm:t>
        <a:bodyPr/>
        <a:lstStyle/>
        <a:p>
          <a:endParaRPr lang="et-EE"/>
        </a:p>
      </dgm:t>
    </dgm:pt>
    <dgm:pt modelId="{1413385D-F80B-43A4-A508-3717D72A4712}" type="sibTrans" cxnId="{E4D3E43B-7059-462E-8864-A4067BA5FF81}">
      <dgm:prSet/>
      <dgm:spPr/>
      <dgm:t>
        <a:bodyPr/>
        <a:lstStyle/>
        <a:p>
          <a:endParaRPr lang="et-EE"/>
        </a:p>
      </dgm:t>
    </dgm:pt>
    <dgm:pt modelId="{245F929C-E1CE-47CF-B265-C46FA6BCB68C}">
      <dgm:prSet phldrT="[Text]"/>
      <dgm:spPr/>
      <dgm:t>
        <a:bodyPr/>
        <a:lstStyle/>
        <a:p>
          <a:r>
            <a:rPr lang="lv-LV" dirty="0" smtClean="0"/>
            <a:t>Izmaksu samērīgums</a:t>
          </a:r>
          <a:endParaRPr lang="et-EE" dirty="0"/>
        </a:p>
      </dgm:t>
    </dgm:pt>
    <dgm:pt modelId="{758D6395-E97E-46CB-A957-B1E3E6018FE1}" type="parTrans" cxnId="{0717E62C-9C88-4E4C-9546-BE37534DDC19}">
      <dgm:prSet/>
      <dgm:spPr/>
      <dgm:t>
        <a:bodyPr/>
        <a:lstStyle/>
        <a:p>
          <a:endParaRPr lang="et-EE"/>
        </a:p>
      </dgm:t>
    </dgm:pt>
    <dgm:pt modelId="{70EE84F7-A7F4-4678-958D-CE7A20B70F6F}" type="sibTrans" cxnId="{0717E62C-9C88-4E4C-9546-BE37534DDC19}">
      <dgm:prSet/>
      <dgm:spPr/>
      <dgm:t>
        <a:bodyPr/>
        <a:lstStyle/>
        <a:p>
          <a:endParaRPr lang="et-EE"/>
        </a:p>
      </dgm:t>
    </dgm:pt>
    <dgm:pt modelId="{B271AC24-1A80-46BD-9284-78A07A91D375}">
      <dgm:prSet phldrT="[Text]"/>
      <dgm:spPr/>
      <dgm:t>
        <a:bodyPr/>
        <a:lstStyle/>
        <a:p>
          <a:r>
            <a:rPr lang="lv-LV" dirty="0" smtClean="0"/>
            <a:t>Unikālie resursi</a:t>
          </a:r>
          <a:endParaRPr lang="et-EE" dirty="0"/>
        </a:p>
      </dgm:t>
    </dgm:pt>
    <dgm:pt modelId="{FD7CEF49-2176-4729-9240-AAA3EE89F6F4}" type="parTrans" cxnId="{56850494-1643-45A0-9005-A7A20D5E53DC}">
      <dgm:prSet/>
      <dgm:spPr/>
      <dgm:t>
        <a:bodyPr/>
        <a:lstStyle/>
        <a:p>
          <a:endParaRPr lang="et-EE"/>
        </a:p>
      </dgm:t>
    </dgm:pt>
    <dgm:pt modelId="{BF193009-AAB9-4F5C-AF49-0515915C6A78}" type="sibTrans" cxnId="{56850494-1643-45A0-9005-A7A20D5E53DC}">
      <dgm:prSet/>
      <dgm:spPr/>
      <dgm:t>
        <a:bodyPr/>
        <a:lstStyle/>
        <a:p>
          <a:endParaRPr lang="et-EE"/>
        </a:p>
      </dgm:t>
    </dgm:pt>
    <dgm:pt modelId="{E68A287C-FD1A-46BC-B3ED-A9ED10937083}" type="pres">
      <dgm:prSet presAssocID="{2732B410-B5C1-46B3-89BE-7A5AB5083C22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643726B-6B25-4434-B91B-DA904A994684}" type="pres">
      <dgm:prSet presAssocID="{2732B410-B5C1-46B3-89BE-7A5AB5083C22}" presName="dummyMaxCanvas" presStyleCnt="0"/>
      <dgm:spPr/>
    </dgm:pt>
    <dgm:pt modelId="{2528ECFD-EDDB-442A-BB81-22E87114BAE4}" type="pres">
      <dgm:prSet presAssocID="{2732B410-B5C1-46B3-89BE-7A5AB5083C22}" presName="parentComposite" presStyleCnt="0"/>
      <dgm:spPr/>
    </dgm:pt>
    <dgm:pt modelId="{E9601528-C5C5-47C2-A8E8-139DEBB7D224}" type="pres">
      <dgm:prSet presAssocID="{2732B410-B5C1-46B3-89BE-7A5AB5083C22}" presName="parent1" presStyleLbl="alignAccFollowNode1" presStyleIdx="0" presStyleCnt="4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A555123E-BA38-4D0B-BB56-069231D1B490}" type="pres">
      <dgm:prSet presAssocID="{2732B410-B5C1-46B3-89BE-7A5AB5083C22}" presName="parent2" presStyleLbl="alignAccFollowNode1" presStyleIdx="1" presStyleCnt="4">
        <dgm:presLayoutVars>
          <dgm:chMax val="4"/>
        </dgm:presLayoutVars>
      </dgm:prSet>
      <dgm:spPr/>
      <dgm:t>
        <a:bodyPr/>
        <a:lstStyle/>
        <a:p>
          <a:endParaRPr lang="ru-RU"/>
        </a:p>
      </dgm:t>
    </dgm:pt>
    <dgm:pt modelId="{9409827F-ACB9-4748-A450-BB973E7C4310}" type="pres">
      <dgm:prSet presAssocID="{2732B410-B5C1-46B3-89BE-7A5AB5083C22}" presName="childrenComposite" presStyleCnt="0"/>
      <dgm:spPr/>
    </dgm:pt>
    <dgm:pt modelId="{3742F681-6776-44B3-8613-13BFBD59E6AE}" type="pres">
      <dgm:prSet presAssocID="{2732B410-B5C1-46B3-89BE-7A5AB5083C22}" presName="dummyMaxCanvas_ChildArea" presStyleCnt="0"/>
      <dgm:spPr/>
    </dgm:pt>
    <dgm:pt modelId="{F0B1797A-18F6-4F14-8F20-13ACC8B210DC}" type="pres">
      <dgm:prSet presAssocID="{2732B410-B5C1-46B3-89BE-7A5AB5083C22}" presName="fulcrum" presStyleLbl="alignAccFollowNode1" presStyleIdx="2" presStyleCnt="4"/>
      <dgm:spPr/>
    </dgm:pt>
    <dgm:pt modelId="{9BDEC5CA-EED6-47AF-A8D6-FDCD53172CB1}" type="pres">
      <dgm:prSet presAssocID="{2732B410-B5C1-46B3-89BE-7A5AB5083C22}" presName="balance_23" presStyleLbl="alignAccFollowNode1" presStyleIdx="3" presStyleCnt="4">
        <dgm:presLayoutVars>
          <dgm:bulletEnabled val="1"/>
        </dgm:presLayoutVars>
      </dgm:prSet>
      <dgm:spPr/>
    </dgm:pt>
    <dgm:pt modelId="{F6AC08B1-04CB-49AF-9BD9-B88F502B1820}" type="pres">
      <dgm:prSet presAssocID="{2732B410-B5C1-46B3-89BE-7A5AB5083C22}" presName="right_23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EEB2CAD0-62AB-41B7-92FA-C17FDCEBB955}" type="pres">
      <dgm:prSet presAssocID="{2732B410-B5C1-46B3-89BE-7A5AB5083C22}" presName="right_23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050A85F0-D13A-4E6D-9A86-23A590DE539B}" type="pres">
      <dgm:prSet presAssocID="{2732B410-B5C1-46B3-89BE-7A5AB5083C22}" presName="right_23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D70BDF24-F4F6-40FE-B1A6-BA773371DD25}" type="pres">
      <dgm:prSet presAssocID="{2732B410-B5C1-46B3-89BE-7A5AB5083C22}" presName="left_23_1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t-EE"/>
        </a:p>
      </dgm:t>
    </dgm:pt>
    <dgm:pt modelId="{F321D1D9-2C0C-40A2-9E97-B72FDBED253C}" type="pres">
      <dgm:prSet presAssocID="{2732B410-B5C1-46B3-89BE-7A5AB5083C22}" presName="left_23_2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17E62C-9C88-4E4C-9546-BE37534DDC19}" srcId="{D07AFCF3-6428-41E3-AA85-3F097F6D0FF7}" destId="{245F929C-E1CE-47CF-B265-C46FA6BCB68C}" srcOrd="1" destOrd="0" parTransId="{758D6395-E97E-46CB-A957-B1E3E6018FE1}" sibTransId="{70EE84F7-A7F4-4678-958D-CE7A20B70F6F}"/>
    <dgm:cxn modelId="{45F326FD-FBB1-4E61-86CE-409B32CAFFA6}" type="presOf" srcId="{B271AC24-1A80-46BD-9284-78A07A91D375}" destId="{050A85F0-D13A-4E6D-9A86-23A590DE539B}" srcOrd="0" destOrd="0" presId="urn:microsoft.com/office/officeart/2005/8/layout/balance1"/>
    <dgm:cxn modelId="{9F5C24CA-5BBD-4BE8-AC32-2749E1649992}" type="presOf" srcId="{8F0C4C17-F6AE-4D36-BEBB-C8D936C2D2C2}" destId="{D70BDF24-F4F6-40FE-B1A6-BA773371DD25}" srcOrd="0" destOrd="0" presId="urn:microsoft.com/office/officeart/2005/8/layout/balance1"/>
    <dgm:cxn modelId="{E9313402-C4C9-48D1-9C57-526C58119532}" type="presOf" srcId="{2732B410-B5C1-46B3-89BE-7A5AB5083C22}" destId="{E68A287C-FD1A-46BC-B3ED-A9ED10937083}" srcOrd="0" destOrd="0" presId="urn:microsoft.com/office/officeart/2005/8/layout/balance1"/>
    <dgm:cxn modelId="{B9293C0F-D1AD-448B-8BB4-C9F70E0D5498}" type="presOf" srcId="{245F929C-E1CE-47CF-B265-C46FA6BCB68C}" destId="{EEB2CAD0-62AB-41B7-92FA-C17FDCEBB955}" srcOrd="0" destOrd="0" presId="urn:microsoft.com/office/officeart/2005/8/layout/balance1"/>
    <dgm:cxn modelId="{B17FFA8E-350D-49DD-8976-5F93C58E452E}" srcId="{BA781141-8CBA-48DC-91E4-AE06C5BD8DEA}" destId="{7836CFA8-A3C7-4712-822C-5EE723989CBA}" srcOrd="1" destOrd="0" parTransId="{6EEE9604-FB92-40BD-A713-5506D1231EA5}" sibTransId="{F78CE645-4058-4072-953C-0169A63D51D6}"/>
    <dgm:cxn modelId="{4DCF53A9-426E-4EDB-9F60-ABE127D722DD}" srcId="{2732B410-B5C1-46B3-89BE-7A5AB5083C22}" destId="{BA781141-8CBA-48DC-91E4-AE06C5BD8DEA}" srcOrd="0" destOrd="0" parTransId="{8193A5B8-3748-4979-AF1C-092AF2893F8B}" sibTransId="{5C9F11E8-C373-4470-ACCF-33AF3784CB7A}"/>
    <dgm:cxn modelId="{ABEEF893-4641-48B1-8122-3DA0DAAB8573}" type="presOf" srcId="{BA781141-8CBA-48DC-91E4-AE06C5BD8DEA}" destId="{E9601528-C5C5-47C2-A8E8-139DEBB7D224}" srcOrd="0" destOrd="0" presId="urn:microsoft.com/office/officeart/2005/8/layout/balance1"/>
    <dgm:cxn modelId="{C2A927CF-3B2B-4A74-8452-6E0F943DA780}" type="presOf" srcId="{59D50FBB-FE68-4395-A3C9-6E1C6BB6941D}" destId="{F6AC08B1-04CB-49AF-9BD9-B88F502B1820}" srcOrd="0" destOrd="0" presId="urn:microsoft.com/office/officeart/2005/8/layout/balance1"/>
    <dgm:cxn modelId="{63BA02C1-20D8-41BB-AF50-B7C8E7ED1F50}" srcId="{BA781141-8CBA-48DC-91E4-AE06C5BD8DEA}" destId="{8F0C4C17-F6AE-4D36-BEBB-C8D936C2D2C2}" srcOrd="0" destOrd="0" parTransId="{B46171C6-2FA9-4A02-9AF2-8E6DFB073D8B}" sibTransId="{104F64F4-09B9-4592-B869-D6D2E428D4A9}"/>
    <dgm:cxn modelId="{56850494-1643-45A0-9005-A7A20D5E53DC}" srcId="{D07AFCF3-6428-41E3-AA85-3F097F6D0FF7}" destId="{B271AC24-1A80-46BD-9284-78A07A91D375}" srcOrd="2" destOrd="0" parTransId="{FD7CEF49-2176-4729-9240-AAA3EE89F6F4}" sibTransId="{BF193009-AAB9-4F5C-AF49-0515915C6A78}"/>
    <dgm:cxn modelId="{41C4F510-8346-4F45-A8B5-98E9DE1693EB}" srcId="{2732B410-B5C1-46B3-89BE-7A5AB5083C22}" destId="{D07AFCF3-6428-41E3-AA85-3F097F6D0FF7}" srcOrd="1" destOrd="0" parTransId="{6135394D-BD23-4033-9514-C452929D52E2}" sibTransId="{C2B812CC-1F92-4DC4-987D-C331436ED317}"/>
    <dgm:cxn modelId="{E4D3E43B-7059-462E-8864-A4067BA5FF81}" srcId="{D07AFCF3-6428-41E3-AA85-3F097F6D0FF7}" destId="{59D50FBB-FE68-4395-A3C9-6E1C6BB6941D}" srcOrd="0" destOrd="0" parTransId="{271D4CD0-7E29-484C-8030-CA67FE2C7962}" sibTransId="{1413385D-F80B-43A4-A508-3717D72A4712}"/>
    <dgm:cxn modelId="{D089799F-FB8F-469C-B3C9-A8388E61EBD1}" type="presOf" srcId="{D07AFCF3-6428-41E3-AA85-3F097F6D0FF7}" destId="{A555123E-BA38-4D0B-BB56-069231D1B490}" srcOrd="0" destOrd="0" presId="urn:microsoft.com/office/officeart/2005/8/layout/balance1"/>
    <dgm:cxn modelId="{B1F657B8-1F44-4828-BB2E-8C3FA5FE3795}" type="presOf" srcId="{7836CFA8-A3C7-4712-822C-5EE723989CBA}" destId="{F321D1D9-2C0C-40A2-9E97-B72FDBED253C}" srcOrd="0" destOrd="0" presId="urn:microsoft.com/office/officeart/2005/8/layout/balance1"/>
    <dgm:cxn modelId="{3D78AF7E-A91C-4295-A890-AFC84E851D77}" type="presParOf" srcId="{E68A287C-FD1A-46BC-B3ED-A9ED10937083}" destId="{6643726B-6B25-4434-B91B-DA904A994684}" srcOrd="0" destOrd="0" presId="urn:microsoft.com/office/officeart/2005/8/layout/balance1"/>
    <dgm:cxn modelId="{A089A303-8694-4C03-8FF9-A3914B9677AD}" type="presParOf" srcId="{E68A287C-FD1A-46BC-B3ED-A9ED10937083}" destId="{2528ECFD-EDDB-442A-BB81-22E87114BAE4}" srcOrd="1" destOrd="0" presId="urn:microsoft.com/office/officeart/2005/8/layout/balance1"/>
    <dgm:cxn modelId="{D914DB6F-E7C4-4FBE-A4FD-DD97F97D768B}" type="presParOf" srcId="{2528ECFD-EDDB-442A-BB81-22E87114BAE4}" destId="{E9601528-C5C5-47C2-A8E8-139DEBB7D224}" srcOrd="0" destOrd="0" presId="urn:microsoft.com/office/officeart/2005/8/layout/balance1"/>
    <dgm:cxn modelId="{9235BEA6-79C8-43BC-B097-94A93BD6823C}" type="presParOf" srcId="{2528ECFD-EDDB-442A-BB81-22E87114BAE4}" destId="{A555123E-BA38-4D0B-BB56-069231D1B490}" srcOrd="1" destOrd="0" presId="urn:microsoft.com/office/officeart/2005/8/layout/balance1"/>
    <dgm:cxn modelId="{C5E24DE4-41B7-492A-A9CF-B50D59582852}" type="presParOf" srcId="{E68A287C-FD1A-46BC-B3ED-A9ED10937083}" destId="{9409827F-ACB9-4748-A450-BB973E7C4310}" srcOrd="2" destOrd="0" presId="urn:microsoft.com/office/officeart/2005/8/layout/balance1"/>
    <dgm:cxn modelId="{834CF693-C75C-4DAE-BA9C-43D8789112B9}" type="presParOf" srcId="{9409827F-ACB9-4748-A450-BB973E7C4310}" destId="{3742F681-6776-44B3-8613-13BFBD59E6AE}" srcOrd="0" destOrd="0" presId="urn:microsoft.com/office/officeart/2005/8/layout/balance1"/>
    <dgm:cxn modelId="{C9F7DB44-43D6-40B5-A837-9E105B32C2BC}" type="presParOf" srcId="{9409827F-ACB9-4748-A450-BB973E7C4310}" destId="{F0B1797A-18F6-4F14-8F20-13ACC8B210DC}" srcOrd="1" destOrd="0" presId="urn:microsoft.com/office/officeart/2005/8/layout/balance1"/>
    <dgm:cxn modelId="{6948CBDD-22C5-4F5F-9293-2CAD1859B111}" type="presParOf" srcId="{9409827F-ACB9-4748-A450-BB973E7C4310}" destId="{9BDEC5CA-EED6-47AF-A8D6-FDCD53172CB1}" srcOrd="2" destOrd="0" presId="urn:microsoft.com/office/officeart/2005/8/layout/balance1"/>
    <dgm:cxn modelId="{EE44A7C8-B92C-4345-B048-1F2DE2090B6B}" type="presParOf" srcId="{9409827F-ACB9-4748-A450-BB973E7C4310}" destId="{F6AC08B1-04CB-49AF-9BD9-B88F502B1820}" srcOrd="3" destOrd="0" presId="urn:microsoft.com/office/officeart/2005/8/layout/balance1"/>
    <dgm:cxn modelId="{ECCBFBDB-449A-49CA-8A54-50344AB71F3D}" type="presParOf" srcId="{9409827F-ACB9-4748-A450-BB973E7C4310}" destId="{EEB2CAD0-62AB-41B7-92FA-C17FDCEBB955}" srcOrd="4" destOrd="0" presId="urn:microsoft.com/office/officeart/2005/8/layout/balance1"/>
    <dgm:cxn modelId="{1F40B136-E4DD-4CBD-A545-3956F9F61690}" type="presParOf" srcId="{9409827F-ACB9-4748-A450-BB973E7C4310}" destId="{050A85F0-D13A-4E6D-9A86-23A590DE539B}" srcOrd="5" destOrd="0" presId="urn:microsoft.com/office/officeart/2005/8/layout/balance1"/>
    <dgm:cxn modelId="{263143A1-EB81-4C33-B9C5-E418FA1572B2}" type="presParOf" srcId="{9409827F-ACB9-4748-A450-BB973E7C4310}" destId="{D70BDF24-F4F6-40FE-B1A6-BA773371DD25}" srcOrd="6" destOrd="0" presId="urn:microsoft.com/office/officeart/2005/8/layout/balance1"/>
    <dgm:cxn modelId="{CC926696-E473-4BA0-A6A5-0827A99D2A73}" type="presParOf" srcId="{9409827F-ACB9-4748-A450-BB973E7C4310}" destId="{F321D1D9-2C0C-40A2-9E97-B72FDBED253C}" srcOrd="7" destOrd="0" presId="urn:microsoft.com/office/officeart/2005/8/layout/balance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9601528-C5C5-47C2-A8E8-139DEBB7D224}">
      <dsp:nvSpPr>
        <dsp:cNvPr id="0" name=""/>
        <dsp:cNvSpPr/>
      </dsp:nvSpPr>
      <dsp:spPr>
        <a:xfrm>
          <a:off x="991970" y="0"/>
          <a:ext cx="1151965" cy="63998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/>
            <a:t>ES</a:t>
          </a:r>
          <a:endParaRPr lang="et-EE" sz="2400" kern="1200" dirty="0"/>
        </a:p>
      </dsp:txBody>
      <dsp:txXfrm>
        <a:off x="991970" y="0"/>
        <a:ext cx="1151965" cy="639980"/>
      </dsp:txXfrm>
    </dsp:sp>
    <dsp:sp modelId="{A555123E-BA38-4D0B-BB56-069231D1B490}">
      <dsp:nvSpPr>
        <dsp:cNvPr id="0" name=""/>
        <dsp:cNvSpPr/>
      </dsp:nvSpPr>
      <dsp:spPr>
        <a:xfrm>
          <a:off x="2655920" y="0"/>
          <a:ext cx="1151965" cy="639980"/>
        </a:xfrm>
        <a:prstGeom prst="roundRect">
          <a:avLst>
            <a:gd name="adj" fmla="val 10000"/>
          </a:avLst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dirty="0" smtClean="0"/>
            <a:t>Latvija</a:t>
          </a:r>
          <a:endParaRPr lang="et-EE" sz="2400" kern="1200" dirty="0"/>
        </a:p>
      </dsp:txBody>
      <dsp:txXfrm>
        <a:off x="2655920" y="0"/>
        <a:ext cx="1151965" cy="639980"/>
      </dsp:txXfrm>
    </dsp:sp>
    <dsp:sp modelId="{F0B1797A-18F6-4F14-8F20-13ACC8B210DC}">
      <dsp:nvSpPr>
        <dsp:cNvPr id="0" name=""/>
        <dsp:cNvSpPr/>
      </dsp:nvSpPr>
      <dsp:spPr>
        <a:xfrm>
          <a:off x="2159935" y="2719918"/>
          <a:ext cx="479985" cy="479985"/>
        </a:xfrm>
        <a:prstGeom prst="triangle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DEC5CA-EED6-47AF-A8D6-FDCD53172CB1}">
      <dsp:nvSpPr>
        <dsp:cNvPr id="0" name=""/>
        <dsp:cNvSpPr/>
      </dsp:nvSpPr>
      <dsp:spPr>
        <a:xfrm rot="240000">
          <a:off x="959531" y="2514239"/>
          <a:ext cx="2880793" cy="201444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AC08B1-04CB-49AF-9BD9-B88F502B1820}">
      <dsp:nvSpPr>
        <dsp:cNvPr id="0" name=""/>
        <dsp:cNvSpPr/>
      </dsp:nvSpPr>
      <dsp:spPr>
        <a:xfrm rot="240000">
          <a:off x="2689197" y="2010577"/>
          <a:ext cx="1149409" cy="53550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R&amp;D eksports</a:t>
          </a:r>
          <a:endParaRPr lang="et-EE" sz="1400" kern="1200" dirty="0"/>
        </a:p>
      </dsp:txBody>
      <dsp:txXfrm rot="240000">
        <a:off x="2689197" y="2010577"/>
        <a:ext cx="1149409" cy="535507"/>
      </dsp:txXfrm>
    </dsp:sp>
    <dsp:sp modelId="{EEB2CAD0-62AB-41B7-92FA-C17FDCEBB955}">
      <dsp:nvSpPr>
        <dsp:cNvPr id="0" name=""/>
        <dsp:cNvSpPr/>
      </dsp:nvSpPr>
      <dsp:spPr>
        <a:xfrm rot="240000">
          <a:off x="2730796" y="1434595"/>
          <a:ext cx="1149409" cy="53550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Izmaksu samērīgums</a:t>
          </a:r>
          <a:endParaRPr lang="et-EE" sz="1400" kern="1200" dirty="0"/>
        </a:p>
      </dsp:txBody>
      <dsp:txXfrm rot="240000">
        <a:off x="2730796" y="1434595"/>
        <a:ext cx="1149409" cy="535507"/>
      </dsp:txXfrm>
    </dsp:sp>
    <dsp:sp modelId="{050A85F0-D13A-4E6D-9A86-23A590DE539B}">
      <dsp:nvSpPr>
        <dsp:cNvPr id="0" name=""/>
        <dsp:cNvSpPr/>
      </dsp:nvSpPr>
      <dsp:spPr>
        <a:xfrm rot="240000">
          <a:off x="2772394" y="871412"/>
          <a:ext cx="1149409" cy="53550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Unikālie resursi</a:t>
          </a:r>
          <a:endParaRPr lang="et-EE" sz="1400" kern="1200" dirty="0"/>
        </a:p>
      </dsp:txBody>
      <dsp:txXfrm rot="240000">
        <a:off x="2772394" y="871412"/>
        <a:ext cx="1149409" cy="535507"/>
      </dsp:txXfrm>
    </dsp:sp>
    <dsp:sp modelId="{D70BDF24-F4F6-40FE-B1A6-BA773371DD25}">
      <dsp:nvSpPr>
        <dsp:cNvPr id="0" name=""/>
        <dsp:cNvSpPr/>
      </dsp:nvSpPr>
      <dsp:spPr>
        <a:xfrm rot="240000">
          <a:off x="1041246" y="1895381"/>
          <a:ext cx="1149409" cy="53550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20/20/20</a:t>
          </a:r>
          <a:endParaRPr lang="et-EE" sz="1400" kern="1200" dirty="0"/>
        </a:p>
      </dsp:txBody>
      <dsp:txXfrm rot="240000">
        <a:off x="1041246" y="1895381"/>
        <a:ext cx="1149409" cy="535507"/>
      </dsp:txXfrm>
    </dsp:sp>
    <dsp:sp modelId="{F321D1D9-2C0C-40A2-9E97-B72FDBED253C}">
      <dsp:nvSpPr>
        <dsp:cNvPr id="0" name=""/>
        <dsp:cNvSpPr/>
      </dsp:nvSpPr>
      <dsp:spPr>
        <a:xfrm rot="240000">
          <a:off x="1082845" y="1319398"/>
          <a:ext cx="1149409" cy="535507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Enerģētiskā neatkarība</a:t>
          </a:r>
          <a:endParaRPr lang="et-EE" sz="1400" kern="1200" dirty="0"/>
        </a:p>
      </dsp:txBody>
      <dsp:txXfrm rot="240000">
        <a:off x="1082845" y="1319398"/>
        <a:ext cx="1149409" cy="53550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3C9BEB48-A096-420A-BEBE-B1A8D5816B55}" type="datetimeFigureOut">
              <a:rPr lang="et-EE" smtClean="0"/>
              <a:pPr/>
              <a:t>23.03.2011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66B8667A-51AC-4083-A954-A19850591B3B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CA37D73A-ACF4-422C-81B9-77B20068A2CA}" type="datetimeFigureOut">
              <a:rPr lang="et-EE" smtClean="0"/>
              <a:pPr/>
              <a:t>23.03.2011</a:t>
            </a:fld>
            <a:endParaRPr lang="et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et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FC2CC99-27DB-4BD2-B7A7-0206EEF04412}" type="slidenum">
              <a:rPr lang="et-EE" smtClean="0"/>
              <a:pPr/>
              <a:t>‹#›</a:t>
            </a:fld>
            <a:endParaRPr lang="et-E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C2CC99-27DB-4BD2-B7A7-0206EEF04412}" type="slidenum">
              <a:rPr lang="et-EE" smtClean="0"/>
              <a:pPr/>
              <a:t>1</a:t>
            </a:fld>
            <a:endParaRPr lang="et-E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055D1-0C99-466F-B3AD-0B1E32A3702C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3DFBB-FF96-4FF2-B635-2AA1CCFCEF4B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CBF3-7D2F-4059-8380-B888BE77D7B7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759538-E3EF-425F-880F-9305D48D7057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24DECE9B-4F78-44DD-9691-B5021887E1F0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99D55-00EC-484C-963F-CA3F1F971832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t-EE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68B47B-59E0-42B5-9342-A172C6EC9219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075A40-D4DD-48D6-A21A-3038AD3BE0C9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ED6A0-8465-484B-88E1-CB46DCC0F1C3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t-EE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2A41EF81-5E38-4BDB-A854-924AD4DDB47E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t-E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01AAC176-940E-4F00-9AE3-550E8254FFE3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t-EE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796B3D36-FA40-445E-9918-6F47EE13C7F7}" type="slidenum">
              <a:rPr lang="et-EE" smtClean="0"/>
              <a:pPr/>
              <a:t>‹#›</a:t>
            </a:fld>
            <a:endParaRPr lang="et-EE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/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atvenergo.lv/pls/portal/docs/PAGE/LATVIAN/ENERGOFORUMS1/EF_2010_03_LATV.pdf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prk.gov.lv/index.php?id=6000&amp;sadala=257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rk.gov.lv/?id=7375&amp;sadala=264&amp;setl=1" TargetMode="External"/><Relationship Id="rId2" Type="http://schemas.openxmlformats.org/officeDocument/2006/relationships/hyperlink" Target="http://www.sprk.gov.lv/?id=6411&amp;sadala=264&amp;setl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prk.gov.lv/?id=13063&amp;sadala=264&amp;setl=1" TargetMode="External"/><Relationship Id="rId5" Type="http://schemas.openxmlformats.org/officeDocument/2006/relationships/hyperlink" Target="http://www.sprk.gov.lv/?id=9356&amp;sadala=264&amp;setl=1" TargetMode="External"/><Relationship Id="rId4" Type="http://schemas.openxmlformats.org/officeDocument/2006/relationships/hyperlink" Target="http://www.sprk.gov.lv/?id=7784&amp;sadala=264&amp;setl=1" TargetMode="Externa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hyperlink" Target="http://www.nordpoolspot.com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hyperlink" Target="https://www.entsoe.eu/fileadmin/user_upload/_library/publications/baltic/annual_report/100713_BRG_Annual_Report_2009_final.pdf" TargetMode="External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tgrid.eu/" TargetMode="External"/><Relationship Id="rId7" Type="http://schemas.openxmlformats.org/officeDocument/2006/relationships/image" Target="../media/image18.png"/><Relationship Id="rId2" Type="http://schemas.openxmlformats.org/officeDocument/2006/relationships/hyperlink" Target="http://www.baltpool.lt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hyperlink" Target="http://www.regula.lt/lt/elektra/tarifai/viap_kainos.php" TargetMode="External"/><Relationship Id="rId4" Type="http://schemas.openxmlformats.org/officeDocument/2006/relationships/hyperlink" Target="http://www.le.lt/en/main/news/press?ID=1239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ordpoolspot.com/" TargetMode="External"/><Relationship Id="rId7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elering.ee/index.php?id=519&amp;L=1" TargetMode="External"/><Relationship Id="rId5" Type="http://schemas.openxmlformats.org/officeDocument/2006/relationships/hyperlink" Target="http://www.le.lt/en/main/news/press?ID=1239" TargetMode="External"/><Relationship Id="rId4" Type="http://schemas.openxmlformats.org/officeDocument/2006/relationships/hyperlink" Target="http://www.elering.e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prk.gov.lv/?sadala=640&amp;id=12660" TargetMode="External"/><Relationship Id="rId2" Type="http://schemas.openxmlformats.org/officeDocument/2006/relationships/hyperlink" Target="http://www.sprk.lv/index.php?id=13058&amp;sadala=639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latvenergo.lv/pls/portal/docs/PAGE/LATVIAN/FILES/OIK.pdf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entsoe.eu/fileadmin/user_upload/_library/publications/baltic/annual_report/100713_BRG_Annual_Report_2009_final.pdf" TargetMode="Externa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76672"/>
            <a:ext cx="7772400" cy="1470025"/>
          </a:xfrm>
        </p:spPr>
        <p:txBody>
          <a:bodyPr>
            <a:noAutofit/>
          </a:bodyPr>
          <a:lstStyle/>
          <a:p>
            <a:r>
              <a:rPr lang="lv-LV" sz="4000" dirty="0" smtClean="0">
                <a:solidFill>
                  <a:schemeClr val="bg2">
                    <a:lumMod val="75000"/>
                  </a:schemeClr>
                </a:solidFill>
              </a:rPr>
              <a:t>Latvijas elektroenerģijas tarifi un obligātā iepirkuma komponentes</a:t>
            </a:r>
            <a:endParaRPr lang="et-EE" sz="40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Kādēļ ir jāmaksā par OIK?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319336" y="1623048"/>
            <a:ext cx="7997080" cy="4398240"/>
          </a:xfrm>
        </p:spPr>
        <p:txBody>
          <a:bodyPr>
            <a:noAutofit/>
          </a:bodyPr>
          <a:lstStyle/>
          <a:p>
            <a:r>
              <a:rPr lang="lv-LV" sz="2400" dirty="0" smtClean="0"/>
              <a:t>Katrai ES dalībvalstij ir apņemšanās līdzdarboties 20/20/20 mērķu sasniegšanā līdz 2020.gadam:</a:t>
            </a:r>
          </a:p>
          <a:p>
            <a:pPr lvl="1"/>
            <a:r>
              <a:rPr lang="lv-LV" sz="1900" dirty="0" smtClean="0"/>
              <a:t>Par 20% samazināt SEG izmešus</a:t>
            </a:r>
          </a:p>
          <a:p>
            <a:pPr lvl="1"/>
            <a:r>
              <a:rPr lang="lv-LV" sz="1900" dirty="0" smtClean="0"/>
              <a:t>Līdz 20% palielināt atjaunojamo resursu izmantošanu</a:t>
            </a:r>
          </a:p>
          <a:p>
            <a:pPr lvl="1"/>
            <a:r>
              <a:rPr lang="lv-LV" sz="1900" dirty="0" smtClean="0"/>
              <a:t>Uzlabot energoefektivitāti, par 20% samazinot enerģijas patēriņu </a:t>
            </a:r>
          </a:p>
          <a:p>
            <a:r>
              <a:rPr lang="lv-LV" sz="2400" dirty="0" smtClean="0"/>
              <a:t>“Zaļās” tehnoloģijas pagaidām nevar konkurēt ar neatjaunojamajiem resursiem, tādēļ tās ir jāatbalsta “mākslīgi”</a:t>
            </a:r>
          </a:p>
          <a:p>
            <a:r>
              <a:rPr lang="lv-LV" sz="2400" dirty="0" smtClean="0"/>
              <a:t>Katra valsts ir uzņēmusi saistības, tomēr līdzekļus mērķu sasniegšanai var izvēlēties pati</a:t>
            </a:r>
            <a:endParaRPr lang="lv-LV" sz="19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ES valstu 20/20/20 “saistības”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00808"/>
            <a:ext cx="7272808" cy="27844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6804248" y="4573577"/>
            <a:ext cx="17281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1000" dirty="0" smtClean="0"/>
              <a:t>Avots: Energo Forums, Marts 2010 - </a:t>
            </a:r>
            <a:r>
              <a:rPr lang="et-EE" sz="1000" dirty="0" smtClean="0">
                <a:hlinkClick r:id="rId3"/>
              </a:rPr>
              <a:t>http://www.latvenergo.lv/pls/portal/docs/PAGE/LATVIAN/ENERGOFORUMS1/EF_2010_03_LATV.pdf</a:t>
            </a:r>
            <a:endParaRPr lang="et-EE" sz="1000" dirty="0"/>
          </a:p>
        </p:txBody>
      </p:sp>
      <p:sp>
        <p:nvSpPr>
          <p:cNvPr id="9" name="Oval 8"/>
          <p:cNvSpPr/>
          <p:nvPr/>
        </p:nvSpPr>
        <p:spPr>
          <a:xfrm>
            <a:off x="6265024" y="2106480"/>
            <a:ext cx="259984" cy="1728192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"/>
          </p:nvPr>
        </p:nvSpPr>
        <p:spPr>
          <a:xfrm>
            <a:off x="323528" y="4581128"/>
            <a:ext cx="6336704" cy="1656184"/>
          </a:xfrm>
        </p:spPr>
        <p:txBody>
          <a:bodyPr>
            <a:noAutofit/>
          </a:bodyPr>
          <a:lstStyle/>
          <a:p>
            <a:r>
              <a:rPr lang="lv-LV" sz="2400" dirty="0" smtClean="0"/>
              <a:t>20/20/20 mērķu realizācijā ir 3 virzieni:</a:t>
            </a:r>
          </a:p>
          <a:p>
            <a:pPr lvl="1"/>
            <a:r>
              <a:rPr lang="lv-LV" sz="1900" dirty="0" smtClean="0"/>
              <a:t>Elektroenerģētika</a:t>
            </a:r>
          </a:p>
          <a:p>
            <a:pPr lvl="1"/>
            <a:r>
              <a:rPr lang="lv-LV" sz="1900" dirty="0" smtClean="0"/>
              <a:t>Siltumenerģētika</a:t>
            </a:r>
          </a:p>
          <a:p>
            <a:pPr lvl="1"/>
            <a:r>
              <a:rPr lang="lv-LV" sz="1900" dirty="0" smtClean="0"/>
              <a:t>Transporta sektors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OIK aprēķināšanas metodoloģija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319336" y="1623048"/>
            <a:ext cx="8429128" cy="4398240"/>
          </a:xfrm>
        </p:spPr>
        <p:txBody>
          <a:bodyPr>
            <a:noAutofit/>
          </a:bodyPr>
          <a:lstStyle/>
          <a:p>
            <a:r>
              <a:rPr lang="lv-LV" sz="2400" dirty="0" smtClean="0"/>
              <a:t>OIK aprēķina publiskais tirgotājs (pēc likuma AS “Sadales tīkls”, kas savus pienākumus ir deleģējis AS “Latvenergo”) atbilstoši Regulatora apstiprinātai metodoloģijai:</a:t>
            </a:r>
          </a:p>
          <a:p>
            <a:pPr lvl="1"/>
            <a:r>
              <a:rPr lang="lv-LV" sz="2000" dirty="0" smtClean="0"/>
              <a:t>Obligātā iepirkuma komponenšu izmaksu attiecināšanas aprēķina metodika (turpmāk – metodika) nosaka kārtību, kādā publiskais tirgotājs aprēķina un regulators apstiprina komponentes, kas kompensē publiskajam tirgotājam obligātā iepirkuma ietvaros saražotās elektroenerģijas iepirkuma radītos </a:t>
            </a:r>
            <a:r>
              <a:rPr lang="lv-LV" sz="2000" b="1" u="sng" dirty="0" smtClean="0"/>
              <a:t>papildu izdevumus</a:t>
            </a:r>
            <a:r>
              <a:rPr lang="lv-LV" sz="2000" dirty="0" smtClean="0"/>
              <a:t>, salīdzinot ar tāda paša apjoma elektroenerģijas </a:t>
            </a:r>
            <a:r>
              <a:rPr lang="lv-LV" sz="2000" b="1" u="sng" dirty="0" smtClean="0"/>
              <a:t>iepirkumu elektroenerģijas tirgū</a:t>
            </a:r>
            <a:r>
              <a:rPr lang="lv-LV" sz="2000" dirty="0" smtClean="0"/>
              <a:t> (turpmāk – obligātā iepirkuma komponentes).</a:t>
            </a:r>
          </a:p>
          <a:p>
            <a:pPr lvl="1"/>
            <a:r>
              <a:rPr lang="lv-LV" sz="1900" dirty="0" smtClean="0">
                <a:hlinkClick r:id="rId2"/>
              </a:rPr>
              <a:t>http://www.sprk.gov.lv/index.php?id=6000&amp;sadala=257</a:t>
            </a:r>
            <a:endParaRPr lang="lv-LV" sz="19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OIK straujais kāpums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319336" y="1623048"/>
            <a:ext cx="8285112" cy="4398240"/>
          </a:xfrm>
        </p:spPr>
        <p:txBody>
          <a:bodyPr>
            <a:noAutofit/>
          </a:bodyPr>
          <a:lstStyle/>
          <a:p>
            <a:r>
              <a:rPr lang="lv-LV" sz="2400" dirty="0" smtClean="0"/>
              <a:t>2008.gada 1.aprīlis – 6.10 LVL/MWh</a:t>
            </a:r>
          </a:p>
          <a:p>
            <a:pPr lvl="1"/>
            <a:r>
              <a:rPr lang="lv-LV" sz="1900" dirty="0" smtClean="0">
                <a:hlinkClick r:id="rId2"/>
              </a:rPr>
              <a:t>http://www.sprk.gov.lv/?id=6411&amp;sadala=264&amp;setl=1</a:t>
            </a:r>
            <a:endParaRPr lang="lv-LV" sz="1900" dirty="0" smtClean="0"/>
          </a:p>
          <a:p>
            <a:r>
              <a:rPr lang="lv-LV" sz="2400" dirty="0" smtClean="0"/>
              <a:t>2008.gada 1.oktobris – 6.60 LVL/MWh</a:t>
            </a:r>
          </a:p>
          <a:p>
            <a:pPr lvl="1"/>
            <a:r>
              <a:rPr lang="lv-LV" sz="1900" dirty="0" smtClean="0">
                <a:hlinkClick r:id="rId3"/>
              </a:rPr>
              <a:t>http://www.sprk.gov.lv/?id=7375&amp;sadala=264&amp;setl=1</a:t>
            </a:r>
            <a:endParaRPr lang="lv-LV" sz="1900" dirty="0" smtClean="0"/>
          </a:p>
          <a:p>
            <a:r>
              <a:rPr lang="lv-LV" sz="2400" dirty="0" smtClean="0"/>
              <a:t>2009.gada 1.aprīlis – 7.90 LVL/MWh</a:t>
            </a:r>
          </a:p>
          <a:p>
            <a:pPr lvl="1"/>
            <a:r>
              <a:rPr lang="lv-LV" sz="1900" dirty="0" smtClean="0">
                <a:hlinkClick r:id="rId4"/>
              </a:rPr>
              <a:t>http://www.sprk.gov.lv/?id=7784&amp;sadala=264&amp;setl=1</a:t>
            </a:r>
            <a:endParaRPr lang="lv-LV" sz="1900" dirty="0" smtClean="0"/>
          </a:p>
          <a:p>
            <a:r>
              <a:rPr lang="lv-LV" sz="2400" dirty="0" smtClean="0"/>
              <a:t>2010.gada 1.aprīlis – 11.50 LVL/MWh</a:t>
            </a:r>
          </a:p>
          <a:p>
            <a:pPr lvl="1"/>
            <a:r>
              <a:rPr lang="lv-LV" sz="1900" dirty="0" smtClean="0">
                <a:hlinkClick r:id="rId5"/>
              </a:rPr>
              <a:t>http://www.sprk.gov.lv/?id=9356&amp;sadala=264&amp;setl=1</a:t>
            </a:r>
            <a:endParaRPr lang="lv-LV" sz="1900" dirty="0" smtClean="0"/>
          </a:p>
          <a:p>
            <a:r>
              <a:rPr lang="lv-LV" sz="2400" dirty="0" smtClean="0"/>
              <a:t>2011.gada 1.aprīlis – 11.70 LVL/MWh</a:t>
            </a:r>
          </a:p>
          <a:p>
            <a:pPr lvl="1"/>
            <a:r>
              <a:rPr lang="lv-LV" sz="1900" dirty="0" smtClean="0">
                <a:hlinkClick r:id="rId6"/>
              </a:rPr>
              <a:t>http://www.sprk.gov.lv/?id=13063&amp;sadala=264&amp;setl=1</a:t>
            </a:r>
            <a:endParaRPr lang="lv-LV" sz="1900" dirty="0" smtClean="0"/>
          </a:p>
          <a:p>
            <a:r>
              <a:rPr lang="lv-LV" sz="2900" u="sng" dirty="0" smtClean="0"/>
              <a:t>Kāpums 3 gadu laikā ir bijis 92%!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OIK 2010.gadā – teorētiskie aprēķini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0" name="Content Placeholder 4"/>
          <p:cNvSpPr>
            <a:spLocks noGrp="1"/>
          </p:cNvSpPr>
          <p:nvPr>
            <p:ph sz="quarter" idx="1"/>
          </p:nvPr>
        </p:nvSpPr>
        <p:spPr>
          <a:xfrm>
            <a:off x="319336" y="1623048"/>
            <a:ext cx="7709048" cy="2454024"/>
          </a:xfrm>
        </p:spPr>
        <p:txBody>
          <a:bodyPr>
            <a:noAutofit/>
          </a:bodyPr>
          <a:lstStyle/>
          <a:p>
            <a:r>
              <a:rPr lang="lv-LV" sz="2400" dirty="0" smtClean="0"/>
              <a:t>Informācija nav pieejama publiski un caurskatāmi</a:t>
            </a:r>
          </a:p>
          <a:p>
            <a:pPr lvl="1"/>
            <a:r>
              <a:rPr lang="lv-LV" sz="1900" dirty="0" smtClean="0"/>
              <a:t>Aprēķinos izmantoti SRPK komponenšu lielumi un CSB Latvijas gala patēriņa informācija (neietver pašpatēriņu un zudumus)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500785" y="3005744"/>
          <a:ext cx="8142425" cy="1728192"/>
        </p:xfrm>
        <a:graphic>
          <a:graphicData uri="http://schemas.openxmlformats.org/drawingml/2006/table">
            <a:tbl>
              <a:tblPr/>
              <a:tblGrid>
                <a:gridCol w="1963226"/>
                <a:gridCol w="421873"/>
                <a:gridCol w="421873"/>
                <a:gridCol w="421873"/>
                <a:gridCol w="421873"/>
                <a:gridCol w="421873"/>
                <a:gridCol w="421873"/>
                <a:gridCol w="421873"/>
                <a:gridCol w="421873"/>
                <a:gridCol w="421873"/>
                <a:gridCol w="421873"/>
                <a:gridCol w="421873"/>
                <a:gridCol w="421873"/>
                <a:gridCol w="1116723"/>
              </a:tblGrid>
              <a:tr h="174481"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2010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Jan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Feb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Mar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Apr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Mai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Jun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Jul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Aug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Sep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Okt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Nov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Dec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Kopā, TWh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481"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Piegādes iekšējam tirgum, GWh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722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639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643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553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514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482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509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521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530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617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625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692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7.05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481"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Vidēji, LVL/MWh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172"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OIK, koģenerācija, LVL/MWh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6.50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9.40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8.68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6172"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OIK, </a:t>
                      </a:r>
                      <a:r>
                        <a:rPr lang="et-EE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AER, </a:t>
                      </a:r>
                      <a:r>
                        <a:rPr lang="et-EE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LVL/MWh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1.40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1.40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2.10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1.93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481"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OIK, kopā, LVL/MWh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7.90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7.90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11.50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11.50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11.50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11.50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11.50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11.50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11.50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11.50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11.50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10.60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481"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Kopā, m LVL</a:t>
                      </a:r>
                    </a:p>
                  </a:txBody>
                  <a:tcPr marL="8308" marR="8308" marT="8308" marB="0" anchor="b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481">
                <a:tc>
                  <a:txBody>
                    <a:bodyPr/>
                    <a:lstStyle/>
                    <a:p>
                      <a:pPr algn="r" fontAlgn="b"/>
                      <a:r>
                        <a:rPr lang="lv-LV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OIK, koģenerācija, m LVL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4.7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4.2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5.2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4.8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4.9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5.8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6.5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60.43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481"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OIK, </a:t>
                      </a:r>
                      <a:r>
                        <a:rPr lang="et-EE" sz="9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AER </a:t>
                      </a:r>
                      <a:r>
                        <a:rPr lang="et-EE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m LVL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0.9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1.2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1.1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1.3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13.40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4481">
                <a:tc>
                  <a:txBody>
                    <a:bodyPr/>
                    <a:lstStyle/>
                    <a:p>
                      <a:pPr algn="r" fontAlgn="b"/>
                      <a:r>
                        <a:rPr lang="et-EE" sz="9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OIK, kopā, m LVL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5.7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5.1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6.4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5.5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5.9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6.1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7.1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7.2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8.0</a:t>
                      </a:r>
                    </a:p>
                  </a:txBody>
                  <a:tcPr marL="8308" marR="8308" marT="830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t-EE" sz="9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73.83</a:t>
                      </a:r>
                    </a:p>
                  </a:txBody>
                  <a:tcPr marL="8308" marR="8308" marT="8308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043608" y="5085184"/>
            <a:ext cx="60486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 smtClean="0"/>
              <a:t>Koģenerācija (12m) – 60.43 m LVL  	     AER (12m) – 13.40 m LVL</a:t>
            </a:r>
            <a:endParaRPr lang="et-EE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OIK 2010.gadā – oficiālie aprēķini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2" name="TextBox 11"/>
          <p:cNvSpPr txBox="1"/>
          <p:nvPr/>
        </p:nvSpPr>
        <p:spPr>
          <a:xfrm>
            <a:off x="1043608" y="5085184"/>
            <a:ext cx="64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 smtClean="0"/>
              <a:t>Koģenerācija (9m) – 30.36 m LVL  	     AER (9m) – 15.74 m LVL</a:t>
            </a:r>
            <a:endParaRPr lang="et-EE" sz="2800" dirty="0"/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1150" y="2492896"/>
            <a:ext cx="59817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Content Placeholder 4"/>
          <p:cNvSpPr>
            <a:spLocks noGrp="1"/>
          </p:cNvSpPr>
          <p:nvPr>
            <p:ph sz="quarter" idx="1"/>
          </p:nvPr>
        </p:nvSpPr>
        <p:spPr>
          <a:xfrm>
            <a:off x="319336" y="1623048"/>
            <a:ext cx="7709048" cy="2454024"/>
          </a:xfrm>
        </p:spPr>
        <p:txBody>
          <a:bodyPr>
            <a:noAutofit/>
          </a:bodyPr>
          <a:lstStyle/>
          <a:p>
            <a:r>
              <a:rPr lang="lv-LV" sz="2400" dirty="0" smtClean="0"/>
              <a:t>LR Ekonomikas ministrijas aprēķini par periodu:</a:t>
            </a:r>
          </a:p>
          <a:p>
            <a:pPr lvl="1"/>
            <a:r>
              <a:rPr lang="lv-LV" sz="1900" dirty="0" smtClean="0"/>
              <a:t>1.aprīlis – 31.decembris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Kurš saņem OIK atbalstu AER?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1628800"/>
            <a:ext cx="4104456" cy="2175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834344"/>
            <a:ext cx="4104456" cy="2503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458072" y="1655268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/>
              <a:t>Subsidēto energostaciju uzstādītās jaudas 2009, MW</a:t>
            </a:r>
            <a:endParaRPr lang="et-EE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1458072" y="3852256"/>
            <a:ext cx="26098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/>
              <a:t>Subsidēto energostaciju saražotais apjoms 2009, GWh</a:t>
            </a:r>
            <a:endParaRPr lang="et-EE" sz="1400" dirty="0"/>
          </a:p>
        </p:txBody>
      </p:sp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2078" y="2204875"/>
            <a:ext cx="3400425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4644008" y="5601434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1000" dirty="0" smtClean="0"/>
              <a:t>Avots: BALTSO gada pārskats 2009, </a:t>
            </a:r>
            <a:r>
              <a:rPr lang="et-EE" sz="1000" dirty="0" smtClean="0">
                <a:hlinkClick r:id="rId5"/>
              </a:rPr>
              <a:t>https://www.entsoe.eu/fileadmin/user_upload/_library/publications/baltic/annual_report/100713_BRG_Annual_Report_2009_final.pdf</a:t>
            </a:r>
            <a:endParaRPr lang="et-EE" sz="100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4644008" y="1628800"/>
            <a:ext cx="374441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t-EE" sz="1000" dirty="0" smtClean="0"/>
              <a:t>Avots: LR Ekonomikas ministrijas 2011.gada 10.marta atbilde par “Latvijas atjaunojamo energoresursu mērķiem”,</a:t>
            </a:r>
            <a:br>
              <a:rPr lang="et-EE" sz="1000" dirty="0" smtClean="0"/>
            </a:br>
            <a:r>
              <a:rPr lang="et-EE" sz="1000" dirty="0" smtClean="0"/>
              <a:t>aprēķina periods – 2010.gada 1.aprīlis līdz 31.decembris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26174" y="2204864"/>
            <a:ext cx="276225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1030"/>
          <p:cNvSpPr>
            <a:spLocks/>
          </p:cNvSpPr>
          <p:nvPr/>
        </p:nvSpPr>
        <p:spPr bwMode="auto">
          <a:xfrm>
            <a:off x="4644008" y="3717032"/>
            <a:ext cx="374441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914400">
              <a:lnSpc>
                <a:spcPct val="90000"/>
              </a:lnSpc>
              <a:spcBef>
                <a:spcPct val="50000"/>
              </a:spcBef>
              <a:tabLst>
                <a:tab pos="1616075" algn="l"/>
              </a:tabLst>
            </a:pPr>
            <a:r>
              <a:rPr lang="et-EE" sz="1400" dirty="0"/>
              <a:t>	</a:t>
            </a:r>
            <a:r>
              <a:rPr lang="et-EE" sz="1400" i="1" dirty="0" smtClean="0"/>
              <a:t>Nord Pool Spot</a:t>
            </a:r>
            <a:r>
              <a:rPr lang="et-EE" sz="1400" dirty="0" smtClean="0"/>
              <a:t> Estonia cenu reģiona vidējā diennakts cena periodam</a:t>
            </a:r>
            <a:br>
              <a:rPr lang="et-EE" sz="1400" dirty="0" smtClean="0"/>
            </a:br>
            <a:r>
              <a:rPr lang="et-EE" sz="1400" dirty="0" smtClean="0"/>
              <a:t>2010.gada 1.aprīlis līdz 31.decembris:</a:t>
            </a:r>
          </a:p>
          <a:p>
            <a:pPr marL="342900" indent="-342900" defTabSz="914400">
              <a:lnSpc>
                <a:spcPct val="90000"/>
              </a:lnSpc>
              <a:spcBef>
                <a:spcPct val="50000"/>
              </a:spcBef>
              <a:tabLst>
                <a:tab pos="1616075" algn="l"/>
              </a:tabLst>
            </a:pPr>
            <a:r>
              <a:rPr lang="et-EE" sz="1400" dirty="0" smtClean="0"/>
              <a:t> 	</a:t>
            </a:r>
            <a:r>
              <a:rPr lang="et-EE" sz="2000" b="1" dirty="0" smtClean="0"/>
              <a:t>46.35 EUR/MWh jeb</a:t>
            </a:r>
            <a:br>
              <a:rPr lang="et-EE" sz="2000" b="1" dirty="0" smtClean="0"/>
            </a:br>
            <a:r>
              <a:rPr lang="et-EE" sz="2000" b="1" dirty="0" smtClean="0"/>
              <a:t>32.57 LVL/MWh</a:t>
            </a:r>
            <a:endParaRPr lang="et-EE" sz="2000" b="1" i="1" dirty="0"/>
          </a:p>
          <a:p>
            <a:pPr marL="342900" indent="-342900">
              <a:lnSpc>
                <a:spcPct val="90000"/>
              </a:lnSpc>
              <a:spcBef>
                <a:spcPct val="50000"/>
              </a:spcBef>
              <a:tabLst>
                <a:tab pos="1616075" algn="l"/>
              </a:tabLst>
            </a:pPr>
            <a:r>
              <a:rPr lang="et-EE" sz="900" dirty="0" smtClean="0"/>
              <a:t>	</a:t>
            </a:r>
            <a:br>
              <a:rPr lang="et-EE" sz="900" dirty="0" smtClean="0"/>
            </a:br>
            <a:r>
              <a:rPr lang="et-EE" sz="1400" dirty="0" smtClean="0"/>
              <a:t>Avots: </a:t>
            </a:r>
            <a:r>
              <a:rPr lang="et-EE" sz="1400" dirty="0" smtClean="0">
                <a:hlinkClick r:id="rId7"/>
              </a:rPr>
              <a:t>www.nordpoolspot.com</a:t>
            </a:r>
            <a:endParaRPr lang="et-EE" sz="1400" b="1" i="1" dirty="0"/>
          </a:p>
        </p:txBody>
      </p:sp>
      <p:sp>
        <p:nvSpPr>
          <p:cNvPr id="15" name="Oval 14"/>
          <p:cNvSpPr/>
          <p:nvPr/>
        </p:nvSpPr>
        <p:spPr>
          <a:xfrm>
            <a:off x="1654840" y="2835352"/>
            <a:ext cx="1080120" cy="1080120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16" name="Oval 15"/>
          <p:cNvSpPr/>
          <p:nvPr/>
        </p:nvSpPr>
        <p:spPr>
          <a:xfrm>
            <a:off x="1656512" y="5301208"/>
            <a:ext cx="1080120" cy="1080120"/>
          </a:xfrm>
          <a:prstGeom prst="ellipse">
            <a:avLst/>
          </a:prstGeom>
          <a:noFill/>
          <a:ln w="254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p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6" name="TextBox 5"/>
          <p:cNvSpPr txBox="1"/>
          <p:nvPr/>
        </p:nvSpPr>
        <p:spPr>
          <a:xfrm>
            <a:off x="1187624" y="620688"/>
            <a:ext cx="684076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3200" dirty="0" smtClean="0"/>
              <a:t>Vai maksāt </a:t>
            </a:r>
            <a:r>
              <a:rPr lang="lv-LV" sz="3200" b="1" dirty="0" smtClean="0"/>
              <a:t>~4x lielāku</a:t>
            </a:r>
            <a:r>
              <a:rPr lang="lv-LV" sz="3200" dirty="0" smtClean="0"/>
              <a:t> cenu nekā tirgus cena, lai sasniegtu zaļās enerģijas mērķus ir vienīgais un pareizākais ceļš? </a:t>
            </a:r>
            <a:endParaRPr lang="et-EE" sz="3200" dirty="0"/>
          </a:p>
        </p:txBody>
      </p:sp>
      <p:graphicFrame>
        <p:nvGraphicFramePr>
          <p:cNvPr id="8" name="Diagram 7"/>
          <p:cNvGraphicFramePr/>
          <p:nvPr/>
        </p:nvGraphicFramePr>
        <p:xfrm>
          <a:off x="2195736" y="2924944"/>
          <a:ext cx="4799856" cy="31999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Kā rīkojas kaimiņi? Lietuvas pieredze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6934544" cy="4926288"/>
          </a:xfrm>
        </p:spPr>
        <p:txBody>
          <a:bodyPr>
            <a:normAutofit fontScale="77500" lnSpcReduction="20000"/>
          </a:bodyPr>
          <a:lstStyle/>
          <a:p>
            <a:r>
              <a:rPr lang="lv-LV" dirty="0" smtClean="0"/>
              <a:t>No 2010.gada 1.janvāra darbojas reģionālas izcelsmes elektroenerģijas birža – BaltPool (</a:t>
            </a:r>
            <a:r>
              <a:rPr lang="lv-LV" dirty="0" smtClean="0">
                <a:hlinkClick r:id="rId2"/>
              </a:rPr>
              <a:t>www.baltpool.lt</a:t>
            </a:r>
            <a:r>
              <a:rPr lang="lv-LV" dirty="0" smtClean="0"/>
              <a:t>)</a:t>
            </a:r>
          </a:p>
          <a:p>
            <a:r>
              <a:rPr lang="lv-LV" dirty="0" smtClean="0"/>
              <a:t>PSO (</a:t>
            </a:r>
            <a:r>
              <a:rPr lang="lv-LV" dirty="0" smtClean="0">
                <a:hlinkClick r:id="rId3"/>
              </a:rPr>
              <a:t>www.litgrid.eu</a:t>
            </a:r>
            <a:r>
              <a:rPr lang="lv-LV" dirty="0" smtClean="0"/>
              <a:t>) pilnīga nodalīšana no </a:t>
            </a:r>
            <a:r>
              <a:rPr lang="lv-LV" i="1" dirty="0" smtClean="0"/>
              <a:t>Lietuvos Energija</a:t>
            </a:r>
            <a:r>
              <a:rPr lang="lv-LV" dirty="0" smtClean="0"/>
              <a:t> joprojām ir procesā</a:t>
            </a:r>
          </a:p>
          <a:p>
            <a:pPr lvl="1"/>
            <a:r>
              <a:rPr lang="lv-LV" dirty="0" smtClean="0">
                <a:hlinkClick r:id="rId4"/>
              </a:rPr>
              <a:t>http://www.le.lt/en/main/news/press?ID=1239</a:t>
            </a:r>
            <a:endParaRPr lang="lv-LV" dirty="0" smtClean="0"/>
          </a:p>
          <a:p>
            <a:r>
              <a:rPr lang="lv-LV" dirty="0" smtClean="0"/>
              <a:t>AER jomā izteikts uzsvars vēja enerģijai:</a:t>
            </a:r>
          </a:p>
          <a:p>
            <a:pPr lvl="1"/>
            <a:r>
              <a:rPr lang="lv-LV" dirty="0" smtClean="0"/>
              <a:t>Vējš 2009.gadā veidoja vairāk nekā 50% no AER saražotās elektroenerģijas (157 GWh, Lietuvas patēriņš – 9 562 GWh)</a:t>
            </a:r>
          </a:p>
          <a:p>
            <a:r>
              <a:rPr lang="lv-LV" dirty="0" smtClean="0"/>
              <a:t>AER atbalsta apjoms 2010.gadā:</a:t>
            </a:r>
          </a:p>
          <a:p>
            <a:pPr lvl="1"/>
            <a:r>
              <a:rPr lang="lv-LV" dirty="0" smtClean="0"/>
              <a:t>Vējš – 75.50 EUR/MWh (53,06 LVL/MWh)</a:t>
            </a:r>
          </a:p>
          <a:p>
            <a:pPr lvl="1"/>
            <a:r>
              <a:rPr lang="lv-LV" dirty="0" smtClean="0"/>
              <a:t>HES – 87.10 EUR/MWh (61.21 LVL/MWh)</a:t>
            </a:r>
          </a:p>
          <a:p>
            <a:pPr lvl="1"/>
            <a:r>
              <a:rPr lang="lv-LV" dirty="0" smtClean="0"/>
              <a:t>Biomasa – 87.10 EUR/MWh (61.21 LVL/MWh)</a:t>
            </a:r>
          </a:p>
          <a:p>
            <a:pPr lvl="1"/>
            <a:r>
              <a:rPr lang="lv-LV" dirty="0" smtClean="0"/>
              <a:t>Saule – 470 EUR/MWh (330.32 LVL/MWh)</a:t>
            </a:r>
          </a:p>
          <a:p>
            <a:pPr lvl="1"/>
            <a:r>
              <a:rPr lang="et-EE" sz="2400" dirty="0" smtClean="0">
                <a:hlinkClick r:id="rId5"/>
              </a:rPr>
              <a:t>http://www.regula.lt/lt/elektra/tarifai/viap_kainos.php</a:t>
            </a:r>
            <a:endParaRPr lang="et-EE" sz="2400" dirty="0" smtClean="0"/>
          </a:p>
          <a:p>
            <a:r>
              <a:rPr lang="lv-LV" dirty="0" smtClean="0"/>
              <a:t>OIK slogs gala patērētājiem 2010.gadā:</a:t>
            </a:r>
          </a:p>
          <a:p>
            <a:pPr lvl="1"/>
            <a:r>
              <a:rPr lang="lv-LV" sz="2700" b="1" u="sng" dirty="0" smtClean="0"/>
              <a:t>17.41 EUR/MWh (12.24 LVL/MWh)</a:t>
            </a:r>
          </a:p>
          <a:p>
            <a:pPr lvl="1"/>
            <a:r>
              <a:rPr lang="lv-LV" dirty="0" smtClean="0"/>
              <a:t>Bez AER atbalsts tiek arī fosilo resursu stacijām</a:t>
            </a:r>
          </a:p>
          <a:p>
            <a:pPr lvl="1"/>
            <a:endParaRPr lang="et-EE" sz="2700" b="1" u="sng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563172" y="1548000"/>
            <a:ext cx="1257300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386618" y="3374576"/>
            <a:ext cx="1433854" cy="2860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082" y="3590600"/>
            <a:ext cx="1733929" cy="2655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Kā rīkojas kaimiņi? Igaunijas pieredze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7510608" cy="4710264"/>
          </a:xfrm>
        </p:spPr>
        <p:txBody>
          <a:bodyPr>
            <a:normAutofit fontScale="77500" lnSpcReduction="20000"/>
          </a:bodyPr>
          <a:lstStyle/>
          <a:p>
            <a:r>
              <a:rPr lang="lv-LV" dirty="0" smtClean="0"/>
              <a:t>No 2010.gada 1.aprīļa darbojas elektroenerģijas biržas</a:t>
            </a:r>
            <a:r>
              <a:rPr lang="lv-LV" i="1" dirty="0" smtClean="0"/>
              <a:t> Nord Pool Spot </a:t>
            </a:r>
            <a:r>
              <a:rPr lang="lv-LV" dirty="0" smtClean="0"/>
              <a:t>cenu reģions (</a:t>
            </a:r>
            <a:r>
              <a:rPr lang="lv-LV" dirty="0" smtClean="0">
                <a:hlinkClick r:id="rId3"/>
              </a:rPr>
              <a:t>www.nordpoolspot.com</a:t>
            </a:r>
            <a:r>
              <a:rPr lang="lv-LV" dirty="0" smtClean="0"/>
              <a:t>)</a:t>
            </a:r>
          </a:p>
          <a:p>
            <a:r>
              <a:rPr lang="lv-LV" dirty="0" smtClean="0"/>
              <a:t>PSO (</a:t>
            </a:r>
            <a:r>
              <a:rPr lang="lv-LV" dirty="0" smtClean="0">
                <a:hlinkClick r:id="rId4"/>
              </a:rPr>
              <a:t>www.elering.ee</a:t>
            </a:r>
            <a:r>
              <a:rPr lang="lv-LV" dirty="0" smtClean="0"/>
              <a:t>) ir pilnībā nodalīts no Eesti Energia</a:t>
            </a:r>
          </a:p>
          <a:p>
            <a:pPr lvl="1"/>
            <a:r>
              <a:rPr lang="lv-LV" dirty="0" smtClean="0">
                <a:hlinkClick r:id="rId5"/>
              </a:rPr>
              <a:t>https://www.energia.ee/en/about/presscentre/news/press</a:t>
            </a:r>
            <a:endParaRPr lang="lv-LV" dirty="0" smtClean="0"/>
          </a:p>
          <a:p>
            <a:r>
              <a:rPr lang="lv-LV" dirty="0" smtClean="0"/>
              <a:t>AER jomā prioritāte ir vējš un biomasa:</a:t>
            </a:r>
          </a:p>
          <a:p>
            <a:pPr lvl="1"/>
            <a:r>
              <a:rPr lang="lv-LV" dirty="0" smtClean="0"/>
              <a:t>2009.gadā tika saražotas 405 GWh (Igaunijas patēriņš – 7 506 GWh)</a:t>
            </a:r>
          </a:p>
          <a:p>
            <a:pPr lvl="1"/>
            <a:r>
              <a:rPr lang="lv-LV" dirty="0" smtClean="0"/>
              <a:t>2oo9.gada vidū tika atvērts Baltijā lielākais vēja parks Aulepā (39 MW)</a:t>
            </a:r>
          </a:p>
          <a:p>
            <a:r>
              <a:rPr lang="lv-LV" dirty="0" smtClean="0"/>
              <a:t>Atbalsta apjoms 2010.gadā:</a:t>
            </a:r>
          </a:p>
          <a:p>
            <a:pPr lvl="1"/>
            <a:r>
              <a:rPr lang="lv-LV" dirty="0" smtClean="0"/>
              <a:t>Vējš – 53,70 EUR/MWh (37.74 LVL/MWh)</a:t>
            </a:r>
          </a:p>
          <a:p>
            <a:pPr lvl="1"/>
            <a:r>
              <a:rPr lang="lv-LV" dirty="0" smtClean="0"/>
              <a:t>HES – 53,70 EUR/MWh (37.74 LVL/MWh)</a:t>
            </a:r>
          </a:p>
          <a:p>
            <a:pPr lvl="1"/>
            <a:r>
              <a:rPr lang="lv-LV" dirty="0" smtClean="0"/>
              <a:t>Biomasa – 53,70 EUR/MWh (37.74 LVL/MWh)</a:t>
            </a:r>
          </a:p>
          <a:p>
            <a:pPr lvl="1"/>
            <a:r>
              <a:rPr lang="lv-LV" dirty="0" smtClean="0"/>
              <a:t>Saule – 53.70 EUR/MWh (37.74 LVL/MWh)</a:t>
            </a:r>
          </a:p>
          <a:p>
            <a:pPr lvl="1"/>
            <a:r>
              <a:rPr lang="et-EE" sz="2400" dirty="0" smtClean="0">
                <a:hlinkClick r:id="rId6"/>
              </a:rPr>
              <a:t>http://www.elering.ee/index.php?id=519&amp;L=1</a:t>
            </a:r>
            <a:endParaRPr lang="et-EE" sz="2400" dirty="0" smtClean="0"/>
          </a:p>
          <a:p>
            <a:r>
              <a:rPr lang="lv-LV" dirty="0" smtClean="0"/>
              <a:t>OIK slogs gala patērētājiem 2010.gadā:</a:t>
            </a:r>
          </a:p>
          <a:p>
            <a:pPr lvl="1"/>
            <a:r>
              <a:rPr lang="lv-LV" sz="2700" b="1" u="sng" dirty="0" smtClean="0"/>
              <a:t>8.08 EUR/MWh (5.68 LVL/MWh)</a:t>
            </a:r>
          </a:p>
          <a:p>
            <a:pPr lvl="1"/>
            <a:r>
              <a:rPr lang="lv-LV" sz="1700" dirty="0" smtClean="0"/>
              <a:t>Lietotāji maksā arī elektroenerģijas akcīzi 4.47 EUR/MWh apmērā</a:t>
            </a:r>
            <a:endParaRPr lang="et-EE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559496" y="1548000"/>
            <a:ext cx="1247775" cy="78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Elektroenerģijas rēķina sastāvdaļas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3120" y="2131184"/>
            <a:ext cx="1728192" cy="172819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2131184"/>
            <a:ext cx="1728192" cy="172819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pic>
        <p:nvPicPr>
          <p:cNvPr id="1035" name="Picture 11" descr="http://images.greenoptimistic.com/2008/09/windpower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45624" y="2132856"/>
            <a:ext cx="1728192" cy="17281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2142984" y="2780928"/>
            <a:ext cx="62998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000" dirty="0" smtClean="0"/>
              <a:t>+		    +		        = Gala tarifs</a:t>
            </a:r>
            <a:endParaRPr lang="et-EE" sz="2000" dirty="0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319336" y="4022648"/>
            <a:ext cx="8503920" cy="2238000"/>
          </a:xfrm>
        </p:spPr>
        <p:txBody>
          <a:bodyPr>
            <a:normAutofit/>
          </a:bodyPr>
          <a:lstStyle/>
          <a:p>
            <a:r>
              <a:rPr lang="lv-LV" sz="2000" dirty="0" smtClean="0"/>
              <a:t>Citas rēķina sastāvdaļas:</a:t>
            </a:r>
          </a:p>
          <a:p>
            <a:pPr lvl="1"/>
            <a:r>
              <a:rPr lang="lv-LV" sz="1800" dirty="0" smtClean="0"/>
              <a:t>Abonēšanas maksa</a:t>
            </a:r>
          </a:p>
          <a:p>
            <a:pPr lvl="1"/>
            <a:r>
              <a:rPr lang="lv-LV" sz="1800" dirty="0" smtClean="0"/>
              <a:t>Maksa par IA strāvas lielumu (A) vai atļauto slodzi (kW)</a:t>
            </a:r>
          </a:p>
          <a:p>
            <a:pPr lvl="1"/>
            <a:r>
              <a:rPr lang="lv-LV" sz="1800" dirty="0" smtClean="0"/>
              <a:t>Maksa par reaktīvo enerģiju</a:t>
            </a:r>
          </a:p>
          <a:p>
            <a:pPr lvl="1"/>
            <a:r>
              <a:rPr lang="lv-LV" sz="1800" dirty="0" smtClean="0"/>
              <a:t>Maksa par tīklā nodoto reaktīvo enerģiju</a:t>
            </a:r>
            <a:endParaRPr lang="et-EE" sz="1800" dirty="0"/>
          </a:p>
        </p:txBody>
      </p:sp>
      <p:sp>
        <p:nvSpPr>
          <p:cNvPr id="21" name="TextBox 20"/>
          <p:cNvSpPr txBox="1"/>
          <p:nvPr/>
        </p:nvSpPr>
        <p:spPr>
          <a:xfrm>
            <a:off x="270776" y="170960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 smtClean="0"/>
              <a:t>Elektroenerģijas cena</a:t>
            </a:r>
            <a:endParaRPr lang="et-EE" sz="1400" dirty="0"/>
          </a:p>
        </p:txBody>
      </p:sp>
      <p:sp>
        <p:nvSpPr>
          <p:cNvPr id="23" name="TextBox 22"/>
          <p:cNvSpPr txBox="1"/>
          <p:nvPr/>
        </p:nvSpPr>
        <p:spPr>
          <a:xfrm>
            <a:off x="2339752" y="170960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 smtClean="0"/>
              <a:t>Tīkla tarifs</a:t>
            </a:r>
            <a:endParaRPr lang="et-EE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4463152" y="1618428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 smtClean="0"/>
              <a:t>Obligātā iepirkuma komponentes</a:t>
            </a:r>
            <a:endParaRPr lang="et-EE" sz="14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Secinājumi un ieteikumi (1)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319336" y="1700808"/>
            <a:ext cx="8429128" cy="4398240"/>
          </a:xfrm>
        </p:spPr>
        <p:txBody>
          <a:bodyPr>
            <a:noAutofit/>
          </a:bodyPr>
          <a:lstStyle/>
          <a:p>
            <a:r>
              <a:rPr lang="lv-LV" sz="2400" dirty="0" smtClean="0"/>
              <a:t>Caurspīdīgums rada sabiedrības uzticību</a:t>
            </a:r>
          </a:p>
          <a:p>
            <a:pPr lvl="1"/>
            <a:r>
              <a:rPr lang="lv-LV" sz="1900" dirty="0" smtClean="0"/>
              <a:t>Kam, kas, kāpēc tiek maksāts?</a:t>
            </a:r>
          </a:p>
          <a:p>
            <a:pPr lvl="1"/>
            <a:r>
              <a:rPr lang="lv-LV" sz="1900" dirty="0" smtClean="0"/>
              <a:t>Publiski pieejama informācija</a:t>
            </a:r>
          </a:p>
          <a:p>
            <a:r>
              <a:rPr lang="lv-LV" sz="2400" dirty="0" smtClean="0"/>
              <a:t>Publiska diskusija ļauj noteikt valstiski izdevīgus virzienus</a:t>
            </a:r>
          </a:p>
          <a:p>
            <a:pPr lvl="1"/>
            <a:r>
              <a:rPr lang="lv-LV" sz="1900" dirty="0" smtClean="0"/>
              <a:t>Savu resursu apzināšana un prioritāšu izvirzīšana</a:t>
            </a:r>
          </a:p>
          <a:p>
            <a:pPr lvl="1"/>
            <a:r>
              <a:rPr lang="lv-LV" sz="1900" dirty="0" smtClean="0"/>
              <a:t>Komponentēs sadalīts tarifs visiem lietotājiem</a:t>
            </a:r>
          </a:p>
          <a:p>
            <a:r>
              <a:rPr lang="lv-LV" sz="2400" dirty="0" smtClean="0"/>
              <a:t>Neatkarīgums izlīdzina spēku samērus</a:t>
            </a:r>
          </a:p>
          <a:p>
            <a:pPr lvl="1"/>
            <a:r>
              <a:rPr lang="lv-LV" sz="1900" dirty="0" smtClean="0"/>
              <a:t>PSO un SSO nodalīšana </a:t>
            </a:r>
            <a:r>
              <a:rPr lang="lv-LV" sz="1900" i="1" dirty="0" smtClean="0"/>
              <a:t>de facto</a:t>
            </a:r>
          </a:p>
          <a:p>
            <a:pPr lvl="1"/>
            <a:r>
              <a:rPr lang="lv-LV" sz="1900" dirty="0" smtClean="0"/>
              <a:t>Lielākas Regulatora atbildības noteikšana</a:t>
            </a:r>
          </a:p>
          <a:p>
            <a:r>
              <a:rPr lang="lv-LV" sz="2400" dirty="0" smtClean="0"/>
              <a:t>Jānovērtē Latvijas unikālās priekšrocības</a:t>
            </a:r>
          </a:p>
          <a:p>
            <a:pPr lvl="1"/>
            <a:r>
              <a:rPr lang="lv-LV" sz="1900" dirty="0" smtClean="0"/>
              <a:t>Ūdens, koksne, biomasa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dirty="0" smtClean="0"/>
              <a:t>Secinājumi un ieteikumi (1)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319336" y="1700808"/>
            <a:ext cx="8429128" cy="4398240"/>
          </a:xfrm>
        </p:spPr>
        <p:txBody>
          <a:bodyPr>
            <a:noAutofit/>
          </a:bodyPr>
          <a:lstStyle/>
          <a:p>
            <a:r>
              <a:rPr lang="lv-LV" sz="2400" dirty="0" smtClean="0"/>
              <a:t>Riski starp iesaistītajām pusēm ir jādala samērīgi</a:t>
            </a:r>
          </a:p>
          <a:p>
            <a:pPr lvl="1"/>
            <a:r>
              <a:rPr lang="lv-LV" sz="1900" dirty="0" smtClean="0"/>
              <a:t>Garantēts bizness 10 gadus nav bizness, bet politika</a:t>
            </a:r>
          </a:p>
          <a:p>
            <a:pPr lvl="1"/>
            <a:r>
              <a:rPr lang="lv-LV" sz="1900" dirty="0" smtClean="0"/>
              <a:t>Tirgus ir dinamisks un atbalsta apjoms ir nepārtraukti jāpārvērtē</a:t>
            </a:r>
            <a:endParaRPr lang="lv-LV" sz="2400" dirty="0" smtClean="0"/>
          </a:p>
          <a:p>
            <a:r>
              <a:rPr lang="lv-LV" sz="2400" dirty="0" smtClean="0"/>
              <a:t>Resursu vienlīdzīgums ļauj attīstīt efektīvākās tehnoloģijas:</a:t>
            </a:r>
          </a:p>
          <a:p>
            <a:pPr lvl="1"/>
            <a:r>
              <a:rPr lang="lv-LV" sz="1900" dirty="0" smtClean="0"/>
              <a:t>Saules tehnoloģiju attīstībai pašreiz reģionā ir ierobežots potenciāls</a:t>
            </a:r>
          </a:p>
          <a:p>
            <a:pPr lvl="1"/>
            <a:r>
              <a:rPr lang="lv-LV" sz="1900" dirty="0" smtClean="0"/>
              <a:t>Vēja tehnoloģiju attīstībai nepieciešami milzīgi ieguldījumi tīklos</a:t>
            </a:r>
            <a:endParaRPr lang="lv-LV" sz="2400" dirty="0" smtClean="0"/>
          </a:p>
          <a:p>
            <a:r>
              <a:rPr lang="lv-LV" sz="2400" dirty="0" smtClean="0"/>
              <a:t>Jāattīsta tehnoloģiju eksports</a:t>
            </a:r>
          </a:p>
          <a:p>
            <a:pPr lvl="1"/>
            <a:r>
              <a:rPr lang="lv-LV" sz="1900" dirty="0" smtClean="0"/>
              <a:t>Importētās tehnoloģijas ir jāizvērtē kritiski un jāapgūst pieredze</a:t>
            </a:r>
          </a:p>
          <a:p>
            <a:pPr lvl="1"/>
            <a:r>
              <a:rPr lang="lv-LV" sz="1900" dirty="0" smtClean="0"/>
              <a:t>Stratēģiska investora piesaiste labākai tehnoloģiju apguvei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EM enerģētikas </a:t>
            </a:r>
            <a:r>
              <a:rPr lang="lv-LV" dirty="0" err="1" smtClean="0"/>
              <a:t>starteģija</a:t>
            </a:r>
            <a:r>
              <a:rPr lang="lv-LV" dirty="0" smtClean="0"/>
              <a:t> 2030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285720" y="1714488"/>
            <a:ext cx="7643866" cy="4786346"/>
          </a:xfrm>
        </p:spPr>
        <p:txBody>
          <a:bodyPr>
            <a:noAutofit/>
          </a:bodyPr>
          <a:lstStyle/>
          <a:p>
            <a:r>
              <a:rPr lang="lv-LV" sz="2000" dirty="0" smtClean="0"/>
              <a:t>Jāpievienojas Ziemeļvalstu elektroenerģijas biržai </a:t>
            </a:r>
            <a:r>
              <a:rPr lang="lv-LV" sz="2000" dirty="0" err="1" smtClean="0"/>
              <a:t>Nord</a:t>
            </a:r>
            <a:r>
              <a:rPr lang="lv-LV" sz="2000" dirty="0" smtClean="0"/>
              <a:t> </a:t>
            </a:r>
            <a:r>
              <a:rPr lang="lv-LV" sz="2000" dirty="0" err="1" smtClean="0"/>
              <a:t>Pool</a:t>
            </a:r>
            <a:r>
              <a:rPr lang="lv-LV" sz="2000" dirty="0" smtClean="0"/>
              <a:t> </a:t>
            </a:r>
            <a:r>
              <a:rPr lang="lv-LV" sz="2000" dirty="0" err="1" smtClean="0"/>
              <a:t>Spot</a:t>
            </a:r>
            <a:endParaRPr lang="lv-LV" sz="2000" dirty="0" smtClean="0"/>
          </a:p>
          <a:p>
            <a:pPr>
              <a:buNone/>
            </a:pPr>
            <a:r>
              <a:rPr lang="lv-LV" sz="2000" i="1" dirty="0" smtClean="0"/>
              <a:t>Jāsadala Latvenergo ST </a:t>
            </a:r>
          </a:p>
          <a:p>
            <a:pPr>
              <a:buNone/>
            </a:pPr>
            <a:r>
              <a:rPr lang="lv-LV" sz="2000" i="1" dirty="0" smtClean="0"/>
              <a:t>Lietuva un Igaunija īstenos </a:t>
            </a:r>
            <a:r>
              <a:rPr lang="lv-LV" sz="2000" i="1" dirty="0" err="1" smtClean="0"/>
              <a:t>starpsavienojumu</a:t>
            </a:r>
            <a:r>
              <a:rPr lang="lv-LV" sz="2000" i="1" dirty="0" smtClean="0"/>
              <a:t> projektus </a:t>
            </a:r>
          </a:p>
          <a:p>
            <a:r>
              <a:rPr lang="lv-LV" sz="2000" dirty="0" smtClean="0"/>
              <a:t>Sašķidrinātās </a:t>
            </a:r>
            <a:r>
              <a:rPr lang="lv-LV" sz="2000" dirty="0" err="1" smtClean="0"/>
              <a:t>gazes</a:t>
            </a:r>
            <a:r>
              <a:rPr lang="lv-LV" sz="2000" dirty="0" smtClean="0"/>
              <a:t> termināls (</a:t>
            </a:r>
            <a:r>
              <a:rPr lang="lv-LV" sz="2000" dirty="0" err="1" smtClean="0"/>
              <a:t>invest</a:t>
            </a:r>
            <a:r>
              <a:rPr lang="lv-LV" sz="2000" dirty="0" smtClean="0"/>
              <a:t> </a:t>
            </a:r>
            <a:r>
              <a:rPr lang="lv-LV" sz="2000" dirty="0" err="1" smtClean="0"/>
              <a:t>apm</a:t>
            </a:r>
            <a:r>
              <a:rPr lang="lv-LV" sz="2000" dirty="0" smtClean="0"/>
              <a:t> 500 </a:t>
            </a:r>
            <a:r>
              <a:rPr lang="lv-LV" sz="2000" dirty="0" err="1" smtClean="0"/>
              <a:t>mlj</a:t>
            </a:r>
            <a:r>
              <a:rPr lang="lv-LV" sz="2000" dirty="0" smtClean="0"/>
              <a:t> </a:t>
            </a:r>
            <a:r>
              <a:rPr lang="lv-LV" sz="2000" dirty="0" err="1" smtClean="0"/>
              <a:t>eur</a:t>
            </a:r>
            <a:r>
              <a:rPr lang="lv-LV" sz="2000" dirty="0" smtClean="0"/>
              <a:t>)</a:t>
            </a:r>
          </a:p>
          <a:p>
            <a:pPr>
              <a:buNone/>
            </a:pPr>
            <a:r>
              <a:rPr lang="lv-LV" sz="2000" i="1" dirty="0" err="1" smtClean="0"/>
              <a:t>Javienojas</a:t>
            </a:r>
            <a:r>
              <a:rPr lang="lv-LV" sz="2000" i="1" dirty="0" smtClean="0"/>
              <a:t> ar EST un LT par projekta </a:t>
            </a:r>
            <a:r>
              <a:rPr lang="lv-LV" sz="2000" i="1" dirty="0" err="1" smtClean="0"/>
              <a:t>realizacijau</a:t>
            </a:r>
            <a:r>
              <a:rPr lang="lv-LV" sz="2000" i="1" dirty="0" smtClean="0"/>
              <a:t> LV </a:t>
            </a:r>
          </a:p>
          <a:p>
            <a:r>
              <a:rPr lang="lv-LV" sz="2000" dirty="0" smtClean="0"/>
              <a:t>Nodalīt </a:t>
            </a:r>
            <a:r>
              <a:rPr lang="lv-LV" sz="2000" dirty="0" err="1" smtClean="0"/>
              <a:t>gazes</a:t>
            </a:r>
            <a:r>
              <a:rPr lang="lv-LV" sz="2000" dirty="0" smtClean="0"/>
              <a:t> pārvades sistēmu( 3 enerģētikas pakete ) </a:t>
            </a:r>
            <a:r>
              <a:rPr lang="lv-LV" sz="2000" i="1" dirty="0" smtClean="0"/>
              <a:t>2014.g </a:t>
            </a:r>
          </a:p>
          <a:p>
            <a:pPr>
              <a:buNone/>
            </a:pPr>
            <a:r>
              <a:rPr lang="lv-LV" sz="2000" i="1" dirty="0" err="1" smtClean="0"/>
              <a:t>Javienojas</a:t>
            </a:r>
            <a:r>
              <a:rPr lang="lv-LV" sz="2000" i="1" dirty="0" smtClean="0"/>
              <a:t> ar RUS </a:t>
            </a:r>
          </a:p>
          <a:p>
            <a:r>
              <a:rPr lang="lv-LV" sz="2000" dirty="0" err="1" smtClean="0"/>
              <a:t>Japalielina</a:t>
            </a:r>
            <a:r>
              <a:rPr lang="lv-LV" sz="2000" dirty="0" smtClean="0"/>
              <a:t> atjaunojamo resursu </a:t>
            </a:r>
            <a:r>
              <a:rPr lang="lv-LV" sz="2000" dirty="0" err="1" smtClean="0"/>
              <a:t>ipatsvars</a:t>
            </a:r>
            <a:r>
              <a:rPr lang="lv-LV" sz="2000" dirty="0" smtClean="0"/>
              <a:t>, </a:t>
            </a:r>
            <a:r>
              <a:rPr lang="lv-LV" sz="2000" dirty="0" err="1" smtClean="0"/>
              <a:t>nesadardzinot</a:t>
            </a:r>
            <a:r>
              <a:rPr lang="lv-LV" sz="2000" dirty="0" smtClean="0"/>
              <a:t> energoresursu tarifus  </a:t>
            </a:r>
            <a:r>
              <a:rPr lang="lv-LV" sz="2000" i="1" dirty="0" smtClean="0"/>
              <a:t>( biomasa vai </a:t>
            </a:r>
            <a:r>
              <a:rPr lang="lv-LV" sz="2000" i="1" dirty="0" err="1" smtClean="0"/>
              <a:t>vejšs</a:t>
            </a:r>
            <a:r>
              <a:rPr lang="lv-LV" sz="2000" i="1" dirty="0" smtClean="0"/>
              <a:t>, </a:t>
            </a:r>
            <a:r>
              <a:rPr lang="lv-LV" sz="2000" i="1" dirty="0" err="1" smtClean="0"/>
              <a:t>elektroenergetika</a:t>
            </a:r>
            <a:r>
              <a:rPr lang="lv-LV" sz="2000" i="1" dirty="0" smtClean="0"/>
              <a:t>, </a:t>
            </a:r>
            <a:r>
              <a:rPr lang="lv-LV" sz="2000" i="1" dirty="0" err="1" smtClean="0"/>
              <a:t>situmenergetika</a:t>
            </a:r>
            <a:r>
              <a:rPr lang="lv-LV" sz="2000" i="1" dirty="0" smtClean="0"/>
              <a:t> , transports )</a:t>
            </a:r>
          </a:p>
          <a:p>
            <a:r>
              <a:rPr lang="lv-LV" sz="2000" dirty="0" err="1" smtClean="0"/>
              <a:t>Visaginas</a:t>
            </a:r>
            <a:r>
              <a:rPr lang="lv-LV" sz="2000" dirty="0" smtClean="0"/>
              <a:t> AES, Kurzemes ogļu stacija </a:t>
            </a:r>
          </a:p>
          <a:p>
            <a:endParaRPr lang="lv-LV" sz="2000" i="1" dirty="0" smtClean="0"/>
          </a:p>
          <a:p>
            <a:endParaRPr lang="lv-LV" sz="2000" i="1" dirty="0" smtClean="0"/>
          </a:p>
          <a:p>
            <a:endParaRPr lang="lv-LV" sz="2000" i="1" dirty="0" smtClean="0"/>
          </a:p>
          <a:p>
            <a:endParaRPr lang="lv-LV" sz="1900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LTRK </a:t>
            </a:r>
            <a:r>
              <a:rPr lang="lv-LV" dirty="0" err="1" smtClean="0"/>
              <a:t>Rupniecibas</a:t>
            </a:r>
            <a:r>
              <a:rPr lang="lv-LV" dirty="0" smtClean="0"/>
              <a:t> padomes viedoklis 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285720" y="1714488"/>
            <a:ext cx="8501122" cy="4786346"/>
          </a:xfrm>
        </p:spPr>
        <p:txBody>
          <a:bodyPr>
            <a:noAutofit/>
          </a:bodyPr>
          <a:lstStyle/>
          <a:p>
            <a:r>
              <a:rPr lang="lv-LV" sz="2000" i="1" dirty="0" err="1" smtClean="0"/>
              <a:t>Elektroenergijas</a:t>
            </a:r>
            <a:r>
              <a:rPr lang="lv-LV" sz="2000" i="1" dirty="0" smtClean="0"/>
              <a:t> tarifu </a:t>
            </a:r>
            <a:r>
              <a:rPr lang="lv-LV" sz="2000" i="1" dirty="0" err="1" smtClean="0"/>
              <a:t>kapumu</a:t>
            </a:r>
            <a:r>
              <a:rPr lang="lv-LV" sz="2000" i="1" dirty="0" smtClean="0"/>
              <a:t> </a:t>
            </a:r>
            <a:r>
              <a:rPr lang="lv-LV" sz="2000" i="1" dirty="0" err="1" smtClean="0"/>
              <a:t>rupniecibā</a:t>
            </a:r>
            <a:r>
              <a:rPr lang="lv-LV" sz="2000" i="1" smtClean="0"/>
              <a:t> nedrikst</a:t>
            </a:r>
            <a:r>
              <a:rPr lang="lv-LV" sz="2000" i="1" dirty="0" smtClean="0"/>
              <a:t> pieļaut</a:t>
            </a:r>
          </a:p>
          <a:p>
            <a:r>
              <a:rPr lang="lv-LV" sz="2000" i="1" dirty="0" err="1" smtClean="0"/>
              <a:t>Investiciju</a:t>
            </a:r>
            <a:r>
              <a:rPr lang="lv-LV" sz="2000" i="1" dirty="0" smtClean="0"/>
              <a:t> princips – pirmreizējo investīciju atbalsts          realizācijā tirgus principi.</a:t>
            </a:r>
          </a:p>
          <a:p>
            <a:r>
              <a:rPr lang="lv-LV" sz="2000" i="1" dirty="0" err="1" smtClean="0"/>
              <a:t>Nacionalie</a:t>
            </a:r>
            <a:r>
              <a:rPr lang="lv-LV" sz="2000" i="1" dirty="0" smtClean="0"/>
              <a:t> resursi- </a:t>
            </a:r>
            <a:r>
              <a:rPr lang="lv-LV" sz="2000" i="1" dirty="0" err="1" smtClean="0"/>
              <a:t>hidro</a:t>
            </a:r>
            <a:r>
              <a:rPr lang="lv-LV" sz="2000" i="1" dirty="0" smtClean="0"/>
              <a:t> , koksne , biomasa (vējš )</a:t>
            </a:r>
          </a:p>
          <a:p>
            <a:r>
              <a:rPr lang="lv-LV" sz="2000" i="1" dirty="0" smtClean="0"/>
              <a:t>OIK filozofija ?</a:t>
            </a:r>
          </a:p>
          <a:p>
            <a:r>
              <a:rPr lang="lv-LV" sz="2000" i="1" dirty="0" smtClean="0"/>
              <a:t>Pārejas noteikumi </a:t>
            </a:r>
          </a:p>
          <a:p>
            <a:r>
              <a:rPr lang="lv-LV" sz="2000" i="1" dirty="0" smtClean="0"/>
              <a:t>Elektroenerģētika(20%)- cik atjaunojamie resursi</a:t>
            </a:r>
          </a:p>
          <a:p>
            <a:r>
              <a:rPr lang="lv-LV" sz="2000" i="1" dirty="0" err="1" smtClean="0"/>
              <a:t>Siltumenerģētika</a:t>
            </a:r>
            <a:r>
              <a:rPr lang="lv-LV" sz="2000" i="1" dirty="0" smtClean="0"/>
              <a:t>(60%) –cik atjaunojamie resursi</a:t>
            </a:r>
          </a:p>
          <a:p>
            <a:r>
              <a:rPr lang="lv-LV" sz="2000" i="1" dirty="0" smtClean="0"/>
              <a:t>Transports(20%)-cik atjaunojamie resursi </a:t>
            </a:r>
          </a:p>
          <a:p>
            <a:r>
              <a:rPr lang="lv-LV" sz="2000" b="1" i="1" u="sng" dirty="0" smtClean="0"/>
              <a:t>AER  likuma 7.panta EM </a:t>
            </a:r>
            <a:r>
              <a:rPr lang="lv-LV" sz="2000" b="1" i="1" u="sng" dirty="0" err="1" smtClean="0"/>
              <a:t>izstradatais</a:t>
            </a:r>
            <a:r>
              <a:rPr lang="lv-LV" sz="2000" b="1" i="1" u="sng" dirty="0" smtClean="0"/>
              <a:t> </a:t>
            </a:r>
            <a:r>
              <a:rPr lang="lv-LV" sz="2000" b="1" i="1" u="sng" dirty="0" err="1" smtClean="0"/>
              <a:t>ricibas</a:t>
            </a:r>
            <a:r>
              <a:rPr lang="lv-LV" sz="2000" b="1" i="1" u="sng" dirty="0" smtClean="0"/>
              <a:t> plāns </a:t>
            </a:r>
            <a:r>
              <a:rPr lang="lv-LV" sz="2000" i="1" dirty="0" smtClean="0"/>
              <a:t>(</a:t>
            </a:r>
            <a:r>
              <a:rPr lang="lv-LV" sz="2000" i="1" dirty="0" err="1" smtClean="0"/>
              <a:t>Klavs</a:t>
            </a:r>
            <a:r>
              <a:rPr lang="lv-LV" sz="2000" i="1" dirty="0" smtClean="0"/>
              <a:t> </a:t>
            </a:r>
            <a:r>
              <a:rPr lang="lv-LV" sz="2000" i="1" dirty="0" err="1" smtClean="0"/>
              <a:t>Olšteins</a:t>
            </a:r>
            <a:r>
              <a:rPr lang="lv-LV" sz="2000" i="1" dirty="0" smtClean="0"/>
              <a:t>)</a:t>
            </a:r>
          </a:p>
          <a:p>
            <a:r>
              <a:rPr lang="lv-LV" sz="2000" i="1" dirty="0" smtClean="0"/>
              <a:t>Informatīvais </a:t>
            </a:r>
            <a:r>
              <a:rPr lang="lv-LV" sz="2000" i="1" dirty="0" err="1" smtClean="0"/>
              <a:t>caurspīdigums</a:t>
            </a:r>
            <a:r>
              <a:rPr lang="lv-LV" sz="2000" i="1" dirty="0" smtClean="0"/>
              <a:t> enerģētikas </a:t>
            </a:r>
            <a:r>
              <a:rPr lang="lv-LV" sz="2000" i="1" dirty="0" err="1" smtClean="0"/>
              <a:t>jautajumos</a:t>
            </a:r>
            <a:r>
              <a:rPr lang="lv-LV" sz="2000" i="1" dirty="0" smtClean="0"/>
              <a:t> ( publiski pieejama </a:t>
            </a:r>
            <a:r>
              <a:rPr lang="lv-LV" sz="2000" i="1" dirty="0" err="1" smtClean="0"/>
              <a:t>informacija</a:t>
            </a:r>
            <a:r>
              <a:rPr lang="lv-LV" sz="2000" i="1" dirty="0" smtClean="0"/>
              <a:t>)</a:t>
            </a:r>
          </a:p>
          <a:p>
            <a:endParaRPr lang="lv-LV" sz="2000" i="1" dirty="0" smtClean="0"/>
          </a:p>
          <a:p>
            <a:endParaRPr lang="lv-LV" sz="2000" i="1" dirty="0" smtClean="0"/>
          </a:p>
          <a:p>
            <a:endParaRPr lang="lv-LV" sz="2000" i="1" dirty="0" smtClean="0"/>
          </a:p>
          <a:p>
            <a:endParaRPr lang="lv-LV" sz="1900" dirty="0" smtClean="0"/>
          </a:p>
        </p:txBody>
      </p:sp>
      <p:sp>
        <p:nvSpPr>
          <p:cNvPr id="5" name="Right Arrow 4"/>
          <p:cNvSpPr/>
          <p:nvPr/>
        </p:nvSpPr>
        <p:spPr>
          <a:xfrm>
            <a:off x="6786578" y="2143116"/>
            <a:ext cx="285752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LTRK </a:t>
            </a:r>
            <a:r>
              <a:rPr lang="lv-LV" dirty="0" err="1" smtClean="0"/>
              <a:t>Rupniecibas</a:t>
            </a:r>
            <a:r>
              <a:rPr lang="lv-LV" dirty="0" smtClean="0"/>
              <a:t> padomes viedoklis 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285720" y="1714488"/>
            <a:ext cx="8501122" cy="4786346"/>
          </a:xfrm>
        </p:spPr>
        <p:txBody>
          <a:bodyPr>
            <a:noAutofit/>
          </a:bodyPr>
          <a:lstStyle/>
          <a:p>
            <a:pPr>
              <a:buNone/>
            </a:pPr>
            <a:endParaRPr lang="lv-LV" sz="19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1000100" y="4500570"/>
            <a:ext cx="6072230" cy="135732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4000" i="1" dirty="0" smtClean="0"/>
              <a:t>       Biznesa platforma </a:t>
            </a:r>
          </a:p>
        </p:txBody>
      </p:sp>
      <p:sp>
        <p:nvSpPr>
          <p:cNvPr id="6" name="Isosceles Triangle 5"/>
          <p:cNvSpPr/>
          <p:nvPr/>
        </p:nvSpPr>
        <p:spPr>
          <a:xfrm>
            <a:off x="1071538" y="2000240"/>
            <a:ext cx="5929354" cy="2428892"/>
          </a:xfrm>
          <a:prstGeom prst="triangl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lv-LV" sz="4000" dirty="0" smtClean="0"/>
              <a:t>AER likums 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LTRK </a:t>
            </a:r>
            <a:r>
              <a:rPr lang="lv-LV" dirty="0" err="1" smtClean="0"/>
              <a:t>Rupniecibas</a:t>
            </a:r>
            <a:r>
              <a:rPr lang="lv-LV" dirty="0" smtClean="0"/>
              <a:t> padomes viedoklis 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285720" y="1714488"/>
            <a:ext cx="8858280" cy="478634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lv-LV" sz="1900" dirty="0" smtClean="0"/>
              <a:t>Pienesums    20/20/20 stratēģijā , cik katra sadaļā AER īpatsvars ?</a:t>
            </a:r>
          </a:p>
          <a:p>
            <a:pPr>
              <a:buNone/>
            </a:pPr>
            <a:endParaRPr lang="lv-LV" sz="1900" dirty="0" smtClean="0"/>
          </a:p>
          <a:p>
            <a:pPr>
              <a:buNone/>
            </a:pPr>
            <a:r>
              <a:rPr lang="lv-LV" sz="1900" dirty="0" smtClean="0"/>
              <a:t>Transports 20%</a:t>
            </a:r>
          </a:p>
          <a:p>
            <a:pPr>
              <a:buNone/>
            </a:pPr>
            <a:endParaRPr lang="lv-LV" sz="1900" dirty="0" smtClean="0"/>
          </a:p>
          <a:p>
            <a:pPr>
              <a:buNone/>
            </a:pPr>
            <a:endParaRPr lang="lv-LV" sz="1900" dirty="0" smtClean="0"/>
          </a:p>
          <a:p>
            <a:pPr>
              <a:buNone/>
            </a:pPr>
            <a:endParaRPr lang="lv-LV" sz="1900" dirty="0" smtClean="0"/>
          </a:p>
          <a:p>
            <a:pPr>
              <a:buNone/>
            </a:pPr>
            <a:r>
              <a:rPr lang="lv-LV" sz="1900" dirty="0" smtClean="0"/>
              <a:t>                                                                                                        Elektroenerģētika 20%</a:t>
            </a:r>
          </a:p>
          <a:p>
            <a:pPr>
              <a:buNone/>
            </a:pPr>
            <a:endParaRPr lang="lv-LV" sz="1900" dirty="0" smtClean="0"/>
          </a:p>
          <a:p>
            <a:pPr>
              <a:buNone/>
            </a:pPr>
            <a:endParaRPr lang="lv-LV" sz="1900" dirty="0" smtClean="0"/>
          </a:p>
          <a:p>
            <a:pPr>
              <a:buNone/>
            </a:pPr>
            <a:endParaRPr lang="lv-LV" sz="1900" dirty="0" smtClean="0"/>
          </a:p>
          <a:p>
            <a:pPr>
              <a:buNone/>
            </a:pPr>
            <a:endParaRPr lang="lv-LV" sz="1900" dirty="0" smtClean="0"/>
          </a:p>
          <a:p>
            <a:pPr>
              <a:buNone/>
            </a:pPr>
            <a:r>
              <a:rPr lang="lv-LV" sz="1900" dirty="0" err="1" smtClean="0"/>
              <a:t>Siltumeneģētika</a:t>
            </a:r>
            <a:r>
              <a:rPr lang="lv-LV" sz="1900" dirty="0" smtClean="0"/>
              <a:t> 60%</a:t>
            </a:r>
          </a:p>
          <a:p>
            <a:pPr>
              <a:buNone/>
            </a:pPr>
            <a:r>
              <a:rPr lang="lv-LV" sz="1900" dirty="0" smtClean="0"/>
              <a:t>                                                                                                 </a:t>
            </a:r>
          </a:p>
        </p:txBody>
      </p:sp>
      <p:sp>
        <p:nvSpPr>
          <p:cNvPr id="30" name="Oval 29"/>
          <p:cNvSpPr/>
          <p:nvPr/>
        </p:nvSpPr>
        <p:spPr>
          <a:xfrm>
            <a:off x="3286116" y="2500306"/>
            <a:ext cx="3000396" cy="3143272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1" name="Right Arrow 30"/>
          <p:cNvSpPr/>
          <p:nvPr/>
        </p:nvSpPr>
        <p:spPr>
          <a:xfrm>
            <a:off x="2071670" y="4643446"/>
            <a:ext cx="1143008" cy="642942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2" name="Right Arrow 31"/>
          <p:cNvSpPr/>
          <p:nvPr/>
        </p:nvSpPr>
        <p:spPr>
          <a:xfrm>
            <a:off x="2143108" y="2643182"/>
            <a:ext cx="1214446" cy="642942"/>
          </a:xfrm>
          <a:prstGeom prst="right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33" name="Left Arrow 32"/>
          <p:cNvSpPr/>
          <p:nvPr/>
        </p:nvSpPr>
        <p:spPr>
          <a:xfrm>
            <a:off x="6500826" y="4572008"/>
            <a:ext cx="857256" cy="571504"/>
          </a:xfrm>
          <a:prstGeom prst="lef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Tarifu izmaiņas no 2011.gada 1.aprīļa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319336" y="1412776"/>
            <a:ext cx="8429128" cy="4398240"/>
          </a:xfrm>
        </p:spPr>
        <p:txBody>
          <a:bodyPr>
            <a:noAutofit/>
          </a:bodyPr>
          <a:lstStyle/>
          <a:p>
            <a:r>
              <a:rPr lang="lv-LV" sz="2400" dirty="0" smtClean="0"/>
              <a:t>Elektroenerģijas cena</a:t>
            </a:r>
          </a:p>
          <a:p>
            <a:pPr lvl="1"/>
            <a:r>
              <a:rPr lang="lv-LV" sz="1400" b="1" dirty="0" smtClean="0"/>
              <a:t>Elektroenerģijas cena regulētajā tarifā no 1.aprīļa pārsniegs 35 LVL/MWh</a:t>
            </a:r>
          </a:p>
          <a:p>
            <a:pPr lvl="1"/>
            <a:r>
              <a:rPr lang="lv-LV" sz="1400" dirty="0" smtClean="0"/>
              <a:t>Elektroenerģijas cenu atsevišķi neregulē; to var aprēķināt, no gala tarifa atņemot obligātā iepirkuma komponentes un tīkla tarifu</a:t>
            </a:r>
          </a:p>
          <a:p>
            <a:pPr lvl="1"/>
            <a:r>
              <a:rPr lang="lv-LV" sz="1400" dirty="0" smtClean="0"/>
              <a:t>Elektroenerģijas tirgus dalībnieki par elektroenerģijas cenu vienojas katrs atsevišķi</a:t>
            </a:r>
          </a:p>
          <a:p>
            <a:pPr lvl="1"/>
            <a:r>
              <a:rPr lang="lv-LV" sz="1400" dirty="0" smtClean="0"/>
              <a:t>Apstiprinātie gala tarifi - </a:t>
            </a:r>
            <a:r>
              <a:rPr lang="lv-LV" sz="1400" dirty="0" smtClean="0">
                <a:hlinkClick r:id="rId2"/>
              </a:rPr>
              <a:t>http://www.sprk.lv/index.php?id=13058&amp;sadala=639</a:t>
            </a:r>
            <a:endParaRPr lang="lv-LV" sz="2400" dirty="0" smtClean="0"/>
          </a:p>
          <a:p>
            <a:r>
              <a:rPr lang="lv-LV" sz="2400" dirty="0" smtClean="0"/>
              <a:t>Tīkla tarifs</a:t>
            </a:r>
          </a:p>
          <a:p>
            <a:pPr lvl="1"/>
            <a:r>
              <a:rPr lang="lv-LV" sz="1400" b="1" dirty="0" smtClean="0"/>
              <a:t>Vidējais AS “Sadales tīkls” tarifu kāpums no 1.aprīļa būs 20.8%</a:t>
            </a:r>
          </a:p>
          <a:p>
            <a:pPr lvl="1"/>
            <a:r>
              <a:rPr lang="lv-LV" sz="1400" dirty="0" smtClean="0"/>
              <a:t>Tīkla tarifi atšķiras pa sprieguma pakāpēm; kopumā ir 18 dažādi tarifu plāni:</a:t>
            </a:r>
          </a:p>
          <a:p>
            <a:pPr lvl="2"/>
            <a:r>
              <a:rPr lang="lv-LV" sz="1000" dirty="0" smtClean="0"/>
              <a:t>No 9.70 LVL/MWh (S6 6-20kV kopnes) līdz 39.64 LVL/MWh (S1 o.4 kV līnijas)</a:t>
            </a:r>
          </a:p>
          <a:p>
            <a:pPr lvl="1"/>
            <a:r>
              <a:rPr lang="lv-LV" sz="1400" dirty="0" smtClean="0"/>
              <a:t>Apstiprinātie tīkla tarifi - </a:t>
            </a:r>
            <a:r>
              <a:rPr lang="lv-LV" sz="1400" dirty="0" smtClean="0">
                <a:hlinkClick r:id="rId3"/>
              </a:rPr>
              <a:t>http://www.sprk.gov.lv/?sadala=640&amp;id=12660</a:t>
            </a:r>
            <a:endParaRPr lang="lv-LV" sz="1400" dirty="0" smtClean="0"/>
          </a:p>
          <a:p>
            <a:r>
              <a:rPr lang="lv-LV" sz="2400" dirty="0" smtClean="0"/>
              <a:t>Obligātā iepirkuma komponentes (OIK)</a:t>
            </a:r>
          </a:p>
          <a:p>
            <a:pPr lvl="1"/>
            <a:r>
              <a:rPr lang="lv-LV" sz="1400" b="1" dirty="0" smtClean="0"/>
              <a:t>OIK summa no 1.aprīļa visiem lietotājiem būs 11.70 LVL/MWh</a:t>
            </a:r>
            <a:endParaRPr lang="lv-LV" sz="1400" dirty="0" smtClean="0"/>
          </a:p>
          <a:p>
            <a:pPr lvl="1"/>
            <a:r>
              <a:rPr lang="lv-LV" sz="1400" dirty="0" smtClean="0"/>
              <a:t>OIK kopš 2009.gada pārskata reizi gadā 1.aprīlī; tās atspoguļo AS “Latvenergo” papildus izdevumus , kas radušies, iepērkot elektroenerģiju, kas saražota no atjaunojamiem energoresursiem vai koģenerācijas stacijām par paaugstinātu tarifu</a:t>
            </a:r>
          </a:p>
          <a:p>
            <a:pPr lvl="1"/>
            <a:r>
              <a:rPr lang="lv-LV" sz="1400" dirty="0" smtClean="0"/>
              <a:t>Apstiprinātās OIK - </a:t>
            </a:r>
            <a:r>
              <a:rPr lang="lv-LV" sz="1400" dirty="0" smtClean="0">
                <a:hlinkClick r:id="rId4"/>
              </a:rPr>
              <a:t>http://www.latvenergo.lv/pls/portal/docs/PAGE/LATVIAN/FILES/OIK.pdf</a:t>
            </a:r>
            <a:endParaRPr lang="lv-LV" sz="14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Elektroenerģijas cena</a:t>
            </a:r>
            <a:endParaRPr lang="et-EE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6696" y="2840800"/>
            <a:ext cx="1728192" cy="172819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Baltijas energosistēma – ierobežots tirgus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graphicFrame>
        <p:nvGraphicFramePr>
          <p:cNvPr id="20" name="Object 8"/>
          <p:cNvGraphicFramePr>
            <a:graphicFrameLocks noChangeAspect="1"/>
          </p:cNvGraphicFramePr>
          <p:nvPr/>
        </p:nvGraphicFramePr>
        <p:xfrm>
          <a:off x="1475656" y="1615135"/>
          <a:ext cx="6164164" cy="4713441"/>
        </p:xfrm>
        <a:graphic>
          <a:graphicData uri="http://schemas.openxmlformats.org/presentationml/2006/ole">
            <p:oleObj spid="_x0000_s3075" name="Bitmap Image" r:id="rId3" imgW="10561905" imgH="8078328" progId="">
              <p:embed/>
            </p:oleObj>
          </a:graphicData>
        </a:graphic>
      </p:graphicFrame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106638" y="2145050"/>
            <a:ext cx="124933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lv-LV" sz="2400" b="1" dirty="0">
                <a:solidFill>
                  <a:schemeClr val="accent1"/>
                </a:solidFill>
              </a:rPr>
              <a:t>2013</a:t>
            </a:r>
          </a:p>
          <a:p>
            <a:pPr algn="ctr"/>
            <a:r>
              <a:rPr lang="lv-LV" sz="1600" b="1" dirty="0" smtClean="0">
                <a:solidFill>
                  <a:schemeClr val="accent1"/>
                </a:solidFill>
              </a:rPr>
              <a:t>650 </a:t>
            </a:r>
            <a:r>
              <a:rPr lang="lv-LV" sz="1600" b="1" dirty="0">
                <a:solidFill>
                  <a:schemeClr val="accent1"/>
                </a:solidFill>
              </a:rPr>
              <a:t>MW</a:t>
            </a:r>
            <a:endParaRPr lang="et-EE" sz="1600" b="1" dirty="0">
              <a:solidFill>
                <a:schemeClr val="accent1"/>
              </a:solidFill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2123728" y="4161274"/>
            <a:ext cx="136815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lv-LV" sz="2400" b="1" dirty="0" smtClean="0">
                <a:solidFill>
                  <a:schemeClr val="accent1"/>
                </a:solidFill>
              </a:rPr>
              <a:t>2015</a:t>
            </a:r>
            <a:endParaRPr lang="lv-LV" sz="2400" b="1" dirty="0">
              <a:solidFill>
                <a:schemeClr val="accent1"/>
              </a:solidFill>
            </a:endParaRPr>
          </a:p>
          <a:p>
            <a:pPr algn="ctr"/>
            <a:r>
              <a:rPr lang="lv-LV" sz="1600" b="1" dirty="0" smtClean="0">
                <a:solidFill>
                  <a:schemeClr val="accent1"/>
                </a:solidFill>
              </a:rPr>
              <a:t>700 </a:t>
            </a:r>
            <a:r>
              <a:rPr lang="lv-LV" sz="1600" b="1" dirty="0">
                <a:solidFill>
                  <a:schemeClr val="accent1"/>
                </a:solidFill>
              </a:rPr>
              <a:t>MW</a:t>
            </a:r>
            <a:endParaRPr lang="et-EE" sz="1600" b="1" dirty="0">
              <a:solidFill>
                <a:schemeClr val="accent1"/>
              </a:solidFill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3635896" y="5229200"/>
            <a:ext cx="115212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lv-LV" sz="2400" b="1" dirty="0">
                <a:solidFill>
                  <a:schemeClr val="accent1"/>
                </a:solidFill>
              </a:rPr>
              <a:t>2020</a:t>
            </a:r>
          </a:p>
          <a:p>
            <a:pPr algn="ctr"/>
            <a:r>
              <a:rPr lang="lv-LV" sz="1600" b="1" dirty="0" smtClean="0">
                <a:solidFill>
                  <a:schemeClr val="accent1"/>
                </a:solidFill>
              </a:rPr>
              <a:t>800 </a:t>
            </a:r>
            <a:r>
              <a:rPr lang="lv-LV" sz="1600" b="1" dirty="0">
                <a:solidFill>
                  <a:schemeClr val="accent1"/>
                </a:solidFill>
              </a:rPr>
              <a:t>MW</a:t>
            </a:r>
            <a:endParaRPr lang="et-EE" sz="1600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Latvijas energobilance – vēsturisks deficīts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4894463"/>
            <a:ext cx="4824536" cy="1334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4516436"/>
            <a:ext cx="4824536" cy="388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665646"/>
            <a:ext cx="4824536" cy="28209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030"/>
          <p:cNvSpPr>
            <a:spLocks/>
          </p:cNvSpPr>
          <p:nvPr/>
        </p:nvSpPr>
        <p:spPr bwMode="auto">
          <a:xfrm>
            <a:off x="5436096" y="2096016"/>
            <a:ext cx="3176588" cy="306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defTabSz="914400">
              <a:lnSpc>
                <a:spcPct val="90000"/>
              </a:lnSpc>
              <a:spcBef>
                <a:spcPct val="50000"/>
              </a:spcBef>
              <a:tabLst>
                <a:tab pos="1616075" algn="l"/>
              </a:tabLst>
            </a:pPr>
            <a:r>
              <a:rPr lang="et-EE" sz="1400" dirty="0"/>
              <a:t>	</a:t>
            </a:r>
            <a:r>
              <a:rPr lang="et-EE" sz="1400" i="1" dirty="0"/>
              <a:t>Latvija vēsturiski ir bijusi valsts, kas </a:t>
            </a:r>
            <a:r>
              <a:rPr lang="et-EE" sz="1400" b="1" i="1" dirty="0"/>
              <a:t>importē ~30-40%</a:t>
            </a:r>
            <a:r>
              <a:rPr lang="et-EE" sz="1400" i="1" dirty="0"/>
              <a:t> no nepieciešamās </a:t>
            </a:r>
            <a:r>
              <a:rPr lang="et-EE" sz="1400" i="1" dirty="0" smtClean="0"/>
              <a:t>elektroenerģijas un TEC vajadzībām izmanto gāzi, </a:t>
            </a:r>
            <a:r>
              <a:rPr lang="et-EE" sz="1400" i="1" dirty="0"/>
              <a:t>kā rezultātā pastāv liela atkarība no ārējiem piegādātājiem</a:t>
            </a:r>
          </a:p>
          <a:p>
            <a:pPr marL="342900" indent="-342900" defTabSz="914400">
              <a:lnSpc>
                <a:spcPct val="90000"/>
              </a:lnSpc>
              <a:spcBef>
                <a:spcPct val="50000"/>
              </a:spcBef>
              <a:tabLst>
                <a:tab pos="1616075" algn="l"/>
              </a:tabLst>
            </a:pPr>
            <a:endParaRPr lang="et-EE" sz="1400" i="1" dirty="0"/>
          </a:p>
          <a:p>
            <a:pPr marL="342900" indent="-342900" defTabSz="914400">
              <a:lnSpc>
                <a:spcPct val="90000"/>
              </a:lnSpc>
              <a:spcBef>
                <a:spcPct val="50000"/>
              </a:spcBef>
              <a:tabLst>
                <a:tab pos="1616075" algn="l"/>
              </a:tabLst>
            </a:pPr>
            <a:r>
              <a:rPr lang="et-EE" sz="1400" i="1" dirty="0"/>
              <a:t>	2009.gada 31.decembrī </a:t>
            </a:r>
            <a:r>
              <a:rPr lang="et-EE" sz="1400" i="1" dirty="0" smtClean="0"/>
              <a:t>tika </a:t>
            </a:r>
            <a:r>
              <a:rPr lang="et-EE" sz="1400" b="1" i="1" dirty="0" smtClean="0"/>
              <a:t>aizvērts </a:t>
            </a:r>
            <a:r>
              <a:rPr lang="et-EE" sz="1400" b="1" i="1" dirty="0"/>
              <a:t>pēdejais Ignalinas AES energobloks</a:t>
            </a:r>
            <a:r>
              <a:rPr lang="et-EE" sz="1400" i="1" dirty="0"/>
              <a:t> Lietuvā, kas </a:t>
            </a:r>
            <a:r>
              <a:rPr lang="et-EE" sz="1400" i="1" dirty="0" smtClean="0"/>
              <a:t>bija lētākais </a:t>
            </a:r>
            <a:r>
              <a:rPr lang="et-EE" sz="1400" i="1" dirty="0"/>
              <a:t>resurss Baltijā un </a:t>
            </a:r>
            <a:r>
              <a:rPr lang="et-EE" sz="1400" i="1" dirty="0" smtClean="0"/>
              <a:t>saražoja apjomu </a:t>
            </a:r>
            <a:r>
              <a:rPr lang="et-EE" sz="1400" i="1" dirty="0"/>
              <a:t>līdzvērtīgu ~100% Latvijas </a:t>
            </a:r>
            <a:r>
              <a:rPr lang="et-EE" sz="1400" i="1" dirty="0" smtClean="0"/>
              <a:t>patēriņam</a:t>
            </a:r>
            <a:r>
              <a:rPr lang="et-EE" sz="1400" i="1" dirty="0"/>
              <a:t>	</a:t>
            </a:r>
          </a:p>
        </p:txBody>
      </p:sp>
      <p:sp>
        <p:nvSpPr>
          <p:cNvPr id="9" name="Rectangle 8"/>
          <p:cNvSpPr/>
          <p:nvPr/>
        </p:nvSpPr>
        <p:spPr>
          <a:xfrm>
            <a:off x="5588904" y="5508440"/>
            <a:ext cx="30963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t-EE" sz="1000" dirty="0" smtClean="0"/>
              <a:t>Avots: BALTSO gada pārskats 2009, </a:t>
            </a:r>
            <a:r>
              <a:rPr lang="et-EE" sz="1000" dirty="0" smtClean="0">
                <a:hlinkClick r:id="rId5"/>
              </a:rPr>
              <a:t>https://www.entsoe.eu/fileadmin/user_upload/_library/publications/baltic/annual_report/100713_BRG_Annual_Report_2009_final.pdf</a:t>
            </a:r>
            <a:endParaRPr lang="et-EE" sz="10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Tīkla tarifs</a:t>
            </a:r>
            <a:endParaRPr lang="et-EE" dirty="0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6696" y="2844144"/>
            <a:ext cx="1728192" cy="1728192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0480" y="3860639"/>
            <a:ext cx="3744416" cy="2461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Latvijas energotīklu raksturlielumi</a:t>
            </a:r>
            <a:endParaRPr lang="et-EE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19" name="Content Placeholder 4"/>
          <p:cNvSpPr>
            <a:spLocks noGrp="1"/>
          </p:cNvSpPr>
          <p:nvPr>
            <p:ph sz="quarter" idx="1"/>
          </p:nvPr>
        </p:nvSpPr>
        <p:spPr>
          <a:xfrm>
            <a:off x="319336" y="1623048"/>
            <a:ext cx="7709048" cy="4398240"/>
          </a:xfrm>
        </p:spPr>
        <p:txBody>
          <a:bodyPr>
            <a:noAutofit/>
          </a:bodyPr>
          <a:lstStyle/>
          <a:p>
            <a:r>
              <a:rPr lang="lv-LV" sz="2400" dirty="0" smtClean="0"/>
              <a:t>Kopš 2007.gada 1.jūlija ir nodalīti uzņēmumi:</a:t>
            </a:r>
          </a:p>
          <a:p>
            <a:pPr lvl="1"/>
            <a:r>
              <a:rPr lang="lv-LV" sz="1900" dirty="0" smtClean="0"/>
              <a:t>AS “Augstsprieguma tīkls” (pārvades sistēmas operators, PSO)</a:t>
            </a:r>
          </a:p>
          <a:p>
            <a:pPr lvl="1"/>
            <a:r>
              <a:rPr lang="lv-LV" sz="1900" dirty="0" smtClean="0"/>
              <a:t>AS “Sadales tīkls” (sadales sistēmas operators, SSO)</a:t>
            </a:r>
          </a:p>
          <a:p>
            <a:r>
              <a:rPr lang="lv-LV" sz="2400" dirty="0" smtClean="0"/>
              <a:t>Vairāk kā 95% no Latvijas lietotājiem saņem sistēmas pakalpojumus no AS “Sadales tīkls”, kura apkalpo:</a:t>
            </a:r>
          </a:p>
          <a:p>
            <a:pPr lvl="1"/>
            <a:r>
              <a:rPr lang="lv-LV" sz="1400" dirty="0" smtClean="0"/>
              <a:t>102 103 km vidēja sprieguma un zemsprieguma elektrolīnijas</a:t>
            </a:r>
          </a:p>
          <a:p>
            <a:pPr lvl="1"/>
            <a:r>
              <a:rPr lang="lv-LV" sz="1400" dirty="0" smtClean="0"/>
              <a:t>347 sadales punktus</a:t>
            </a:r>
          </a:p>
          <a:p>
            <a:pPr lvl="1"/>
            <a:r>
              <a:rPr lang="lv-LV" sz="1400" dirty="0" smtClean="0"/>
              <a:t>25 256 transformatoru apaksšstacijas (6-20/0.4 kV)</a:t>
            </a:r>
          </a:p>
          <a:p>
            <a:r>
              <a:rPr lang="lv-LV" sz="2400" dirty="0" smtClean="0"/>
              <a:t>AS “Sadales tīkls” 2009.gadu</a:t>
            </a:r>
            <a:br>
              <a:rPr lang="lv-LV" sz="2400" dirty="0" smtClean="0"/>
            </a:br>
            <a:r>
              <a:rPr lang="lv-LV" sz="2400" dirty="0" smtClean="0"/>
              <a:t>noslēdza ar 11 miljonu LVL</a:t>
            </a:r>
            <a:br>
              <a:rPr lang="lv-LV" sz="2400" dirty="0" smtClean="0"/>
            </a:br>
            <a:r>
              <a:rPr lang="lv-LV" sz="2400" dirty="0" smtClean="0"/>
              <a:t>zaudējumiem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t-E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AF98B-6E7B-4C92-BB5E-91218D6023E6}" type="datetime1">
              <a:rPr lang="lv-LV" smtClean="0"/>
              <a:pPr/>
              <a:t>2011.03.23.</a:t>
            </a:fld>
            <a:endParaRPr lang="et-EE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Obligātā iepirkuma komponentes (OIK)</a:t>
            </a:r>
            <a:endParaRPr lang="et-EE" dirty="0"/>
          </a:p>
        </p:txBody>
      </p:sp>
      <p:pic>
        <p:nvPicPr>
          <p:cNvPr id="8" name="Picture 11" descr="http://images.greenoptimistic.com/2008/09/windpow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16696" y="2844144"/>
            <a:ext cx="1728192" cy="17281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1039</TotalTime>
  <Words>1451</Words>
  <Application>Microsoft Office PowerPoint</Application>
  <PresentationFormat>On-screen Show (4:3)</PresentationFormat>
  <Paragraphs>363</Paragraphs>
  <Slides>25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7" baseType="lpstr">
      <vt:lpstr>Civic</vt:lpstr>
      <vt:lpstr>Bitmap Image</vt:lpstr>
      <vt:lpstr>Latvijas elektroenerģijas tarifi un obligātā iepirkuma komponentes</vt:lpstr>
      <vt:lpstr>Elektroenerģijas rēķina sastāvdaļas</vt:lpstr>
      <vt:lpstr>Tarifu izmaiņas no 2011.gada 1.aprīļa</vt:lpstr>
      <vt:lpstr>Elektroenerģijas cena</vt:lpstr>
      <vt:lpstr>Baltijas energosistēma – ierobežots tirgus</vt:lpstr>
      <vt:lpstr>Latvijas energobilance – vēsturisks deficīts</vt:lpstr>
      <vt:lpstr>Tīkla tarifs</vt:lpstr>
      <vt:lpstr>Latvijas energotīklu raksturlielumi</vt:lpstr>
      <vt:lpstr>Obligātā iepirkuma komponentes (OIK)</vt:lpstr>
      <vt:lpstr>Kādēļ ir jāmaksā par OIK?</vt:lpstr>
      <vt:lpstr>ES valstu 20/20/20 “saistības”</vt:lpstr>
      <vt:lpstr>OIK aprēķināšanas metodoloģija</vt:lpstr>
      <vt:lpstr>OIK straujais kāpums</vt:lpstr>
      <vt:lpstr>OIK 2010.gadā – teorētiskie aprēķini</vt:lpstr>
      <vt:lpstr>OIK 2010.gadā – oficiālie aprēķini</vt:lpstr>
      <vt:lpstr>Kurš saņem OIK atbalstu AER?</vt:lpstr>
      <vt:lpstr>Slide 17</vt:lpstr>
      <vt:lpstr>Kā rīkojas kaimiņi? Lietuvas pieredze</vt:lpstr>
      <vt:lpstr>Kā rīkojas kaimiņi? Igaunijas pieredze</vt:lpstr>
      <vt:lpstr>Secinājumi un ieteikumi (1)</vt:lpstr>
      <vt:lpstr>Secinājumi un ieteikumi (1)</vt:lpstr>
      <vt:lpstr>EM enerģētikas starteģija 2030</vt:lpstr>
      <vt:lpstr>LTRK Rupniecibas padomes viedoklis </vt:lpstr>
      <vt:lpstr>LTRK Rupniecibas padomes viedoklis </vt:lpstr>
      <vt:lpstr>LTRK Rupniecibas padomes viedoklis </vt:lpstr>
    </vt:vector>
  </TitlesOfParts>
  <Company>Eesti Energia AS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Resursu Kontroles Grupas Elektroenerģijas patēriņa analīze SIA “Uzņēmums”  Laika periods: 2010.gada 1.janvāris – 2010.gada 31.jūnijs</dc:title>
  <dc:creator>Kaspars Osis</dc:creator>
  <cp:lastModifiedBy>User</cp:lastModifiedBy>
  <cp:revision>130</cp:revision>
  <dcterms:created xsi:type="dcterms:W3CDTF">2010-10-04T06:27:11Z</dcterms:created>
  <dcterms:modified xsi:type="dcterms:W3CDTF">2011-03-23T07:29:27Z</dcterms:modified>
</cp:coreProperties>
</file>