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22"/>
  </p:notesMasterIdLst>
  <p:handoutMasterIdLst>
    <p:handoutMasterId r:id="rId23"/>
  </p:handoutMasterIdLst>
  <p:sldIdLst>
    <p:sldId id="256" r:id="rId2"/>
    <p:sldId id="262" r:id="rId3"/>
    <p:sldId id="263" r:id="rId4"/>
    <p:sldId id="257" r:id="rId5"/>
    <p:sldId id="258" r:id="rId6"/>
    <p:sldId id="260" r:id="rId7"/>
    <p:sldId id="261" r:id="rId8"/>
    <p:sldId id="259" r:id="rId9"/>
    <p:sldId id="266" r:id="rId10"/>
    <p:sldId id="264" r:id="rId11"/>
    <p:sldId id="265" r:id="rId12"/>
    <p:sldId id="268" r:id="rId13"/>
    <p:sldId id="269" r:id="rId14"/>
    <p:sldId id="270" r:id="rId15"/>
    <p:sldId id="271" r:id="rId16"/>
    <p:sldId id="272" r:id="rId17"/>
    <p:sldId id="277" r:id="rId18"/>
    <p:sldId id="274" r:id="rId19"/>
    <p:sldId id="275" r:id="rId20"/>
    <p:sldId id="276" r:id="rId21"/>
  </p:sldIdLst>
  <p:sldSz cx="9144000" cy="6858000" type="screen4x3"/>
  <p:notesSz cx="6858000" cy="9144000"/>
  <p:defaultTextStyle>
    <a:defPPr>
      <a:defRPr lang="en-GB"/>
    </a:defPPr>
    <a:lvl1pPr algn="l" rtl="0" fontAlgn="base">
      <a:spcBef>
        <a:spcPct val="0"/>
      </a:spcBef>
      <a:spcAft>
        <a:spcPct val="0"/>
      </a:spcAft>
      <a:defRPr sz="2400" kern="1200">
        <a:solidFill>
          <a:schemeClr val="tx1"/>
        </a:solidFill>
        <a:latin typeface="Verdana" pitchFamily="34" charset="0"/>
        <a:ea typeface="+mn-ea"/>
        <a:cs typeface="Times New Roman" pitchFamily="18" charset="0"/>
      </a:defRPr>
    </a:lvl1pPr>
    <a:lvl2pPr marL="457200" algn="l" rtl="0" fontAlgn="base">
      <a:spcBef>
        <a:spcPct val="0"/>
      </a:spcBef>
      <a:spcAft>
        <a:spcPct val="0"/>
      </a:spcAft>
      <a:defRPr sz="2400" kern="1200">
        <a:solidFill>
          <a:schemeClr val="tx1"/>
        </a:solidFill>
        <a:latin typeface="Verdana" pitchFamily="34" charset="0"/>
        <a:ea typeface="+mn-ea"/>
        <a:cs typeface="Times New Roman" pitchFamily="18" charset="0"/>
      </a:defRPr>
    </a:lvl2pPr>
    <a:lvl3pPr marL="914400" algn="l" rtl="0" fontAlgn="base">
      <a:spcBef>
        <a:spcPct val="0"/>
      </a:spcBef>
      <a:spcAft>
        <a:spcPct val="0"/>
      </a:spcAft>
      <a:defRPr sz="2400" kern="1200">
        <a:solidFill>
          <a:schemeClr val="tx1"/>
        </a:solidFill>
        <a:latin typeface="Verdana" pitchFamily="34" charset="0"/>
        <a:ea typeface="+mn-ea"/>
        <a:cs typeface="Times New Roman" pitchFamily="18" charset="0"/>
      </a:defRPr>
    </a:lvl3pPr>
    <a:lvl4pPr marL="1371600" algn="l" rtl="0" fontAlgn="base">
      <a:spcBef>
        <a:spcPct val="0"/>
      </a:spcBef>
      <a:spcAft>
        <a:spcPct val="0"/>
      </a:spcAft>
      <a:defRPr sz="2400" kern="1200">
        <a:solidFill>
          <a:schemeClr val="tx1"/>
        </a:solidFill>
        <a:latin typeface="Verdana" pitchFamily="34" charset="0"/>
        <a:ea typeface="+mn-ea"/>
        <a:cs typeface="Times New Roman" pitchFamily="18" charset="0"/>
      </a:defRPr>
    </a:lvl4pPr>
    <a:lvl5pPr marL="1828800" algn="l" rtl="0" fontAlgn="base">
      <a:spcBef>
        <a:spcPct val="0"/>
      </a:spcBef>
      <a:spcAft>
        <a:spcPct val="0"/>
      </a:spcAft>
      <a:defRPr sz="2400" kern="1200">
        <a:solidFill>
          <a:schemeClr val="tx1"/>
        </a:solidFill>
        <a:latin typeface="Verdana" pitchFamily="34" charset="0"/>
        <a:ea typeface="+mn-ea"/>
        <a:cs typeface="Times New Roman" pitchFamily="18" charset="0"/>
      </a:defRPr>
    </a:lvl5pPr>
    <a:lvl6pPr marL="2286000" algn="l" defTabSz="914400" rtl="0" eaLnBrk="1" latinLnBrk="0" hangingPunct="1">
      <a:defRPr sz="2400" kern="1200">
        <a:solidFill>
          <a:schemeClr val="tx1"/>
        </a:solidFill>
        <a:latin typeface="Verdana" pitchFamily="34" charset="0"/>
        <a:ea typeface="+mn-ea"/>
        <a:cs typeface="Times New Roman" pitchFamily="18" charset="0"/>
      </a:defRPr>
    </a:lvl6pPr>
    <a:lvl7pPr marL="2743200" algn="l" defTabSz="914400" rtl="0" eaLnBrk="1" latinLnBrk="0" hangingPunct="1">
      <a:defRPr sz="2400" kern="1200">
        <a:solidFill>
          <a:schemeClr val="tx1"/>
        </a:solidFill>
        <a:latin typeface="Verdana" pitchFamily="34" charset="0"/>
        <a:ea typeface="+mn-ea"/>
        <a:cs typeface="Times New Roman" pitchFamily="18" charset="0"/>
      </a:defRPr>
    </a:lvl7pPr>
    <a:lvl8pPr marL="3200400" algn="l" defTabSz="914400" rtl="0" eaLnBrk="1" latinLnBrk="0" hangingPunct="1">
      <a:defRPr sz="2400" kern="1200">
        <a:solidFill>
          <a:schemeClr val="tx1"/>
        </a:solidFill>
        <a:latin typeface="Verdana" pitchFamily="34" charset="0"/>
        <a:ea typeface="+mn-ea"/>
        <a:cs typeface="Times New Roman" pitchFamily="18" charset="0"/>
      </a:defRPr>
    </a:lvl8pPr>
    <a:lvl9pPr marL="3657600" algn="l" defTabSz="914400" rtl="0" eaLnBrk="1" latinLnBrk="0" hangingPunct="1">
      <a:defRPr sz="2400" kern="1200">
        <a:solidFill>
          <a:schemeClr val="tx1"/>
        </a:solidFill>
        <a:latin typeface="Verdana" pitchFamily="34" charset="0"/>
        <a:ea typeface="+mn-ea"/>
        <a:cs typeface="Times New Roman" pitchFamily="18"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inimized" horzBarState="maximized">
    <p:restoredLeft sz="32420" autoAdjust="0"/>
    <p:restoredTop sz="90929"/>
  </p:normalViewPr>
  <p:slideViewPr>
    <p:cSldViewPr>
      <p:cViewPr varScale="1">
        <p:scale>
          <a:sx n="79" d="100"/>
          <a:sy n="79" d="100"/>
        </p:scale>
        <p:origin x="-1356" y="-90"/>
      </p:cViewPr>
      <p:guideLst>
        <p:guide orient="horz" pos="2160"/>
        <p:guide pos="288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_rels/viewProps.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GB"/>
          </a:p>
        </p:txBody>
      </p:sp>
      <p:sp>
        <p:nvSpPr>
          <p:cNvPr id="10243"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r>
              <a:rPr lang="en-GB"/>
              <a:t>2011.g.21.jan.</a:t>
            </a:r>
          </a:p>
        </p:txBody>
      </p:sp>
      <p:sp>
        <p:nvSpPr>
          <p:cNvPr id="10244"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GB"/>
          </a:p>
        </p:txBody>
      </p:sp>
      <p:sp>
        <p:nvSpPr>
          <p:cNvPr id="10245"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3C8D3E2-10B8-4FE3-96B8-B36551DCDF96}" type="slidenum">
              <a:rPr lang="en-GB"/>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GB"/>
          </a:p>
        </p:txBody>
      </p:sp>
      <p:sp>
        <p:nvSpPr>
          <p:cNvPr id="819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r>
              <a:rPr lang="en-GB"/>
              <a:t>2011.g.21.jan.</a:t>
            </a:r>
          </a:p>
        </p:txBody>
      </p:sp>
      <p:sp>
        <p:nvSpPr>
          <p:cNvPr id="81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819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819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GB"/>
          </a:p>
        </p:txBody>
      </p:sp>
      <p:sp>
        <p:nvSpPr>
          <p:cNvPr id="819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4D86EB71-F1DE-4EDD-B611-77C815CE08B1}" type="slidenum">
              <a:rPr lang="en-GB"/>
              <a:pPr/>
              <a:t>‹#›</a:t>
            </a:fld>
            <a:endParaRPr lang="en-GB"/>
          </a:p>
        </p:txBody>
      </p:sp>
    </p:spTree>
  </p:cSld>
  <p:clrMap bg1="lt1" tx1="dk1" bg2="lt2" tx2="dk2" accent1="accent1" accent2="accent2" accent3="accent3" accent4="accent4" accent5="accent5" accent6="accent6" hlink="hlink" folHlink="folHlink"/>
  <p:hf hdr="0" ftr="0"/>
  <p:notesStyle>
    <a:lvl1pPr algn="l" rtl="0" fontAlgn="base">
      <a:spcBef>
        <a:spcPct val="30000"/>
      </a:spcBef>
      <a:spcAft>
        <a:spcPct val="0"/>
      </a:spcAft>
      <a:defRPr sz="1200" kern="1200">
        <a:solidFill>
          <a:schemeClr val="tx1"/>
        </a:solidFill>
        <a:latin typeface="Times New Roman" pitchFamily="18" charset="0"/>
        <a:ea typeface="+mn-ea"/>
        <a:cs typeface="Times New Roman" pitchFamily="18" charset="0"/>
      </a:defRPr>
    </a:lvl1pPr>
    <a:lvl2pPr marL="457200" algn="l" rtl="0" fontAlgn="base">
      <a:spcBef>
        <a:spcPct val="30000"/>
      </a:spcBef>
      <a:spcAft>
        <a:spcPct val="0"/>
      </a:spcAft>
      <a:defRPr sz="1200" kern="1200">
        <a:solidFill>
          <a:schemeClr val="tx1"/>
        </a:solidFill>
        <a:latin typeface="Times New Roman" pitchFamily="18" charset="0"/>
        <a:ea typeface="+mn-ea"/>
        <a:cs typeface="Times New Roman" pitchFamily="18" charset="0"/>
      </a:defRPr>
    </a:lvl2pPr>
    <a:lvl3pPr marL="914400" algn="l" rtl="0" fontAlgn="base">
      <a:spcBef>
        <a:spcPct val="30000"/>
      </a:spcBef>
      <a:spcAft>
        <a:spcPct val="0"/>
      </a:spcAft>
      <a:defRPr sz="1200" kern="1200">
        <a:solidFill>
          <a:schemeClr val="tx1"/>
        </a:solidFill>
        <a:latin typeface="Times New Roman" pitchFamily="18" charset="0"/>
        <a:ea typeface="+mn-ea"/>
        <a:cs typeface="Times New Roman" pitchFamily="18" charset="0"/>
      </a:defRPr>
    </a:lvl3pPr>
    <a:lvl4pPr marL="1371600" algn="l" rtl="0" fontAlgn="base">
      <a:spcBef>
        <a:spcPct val="30000"/>
      </a:spcBef>
      <a:spcAft>
        <a:spcPct val="0"/>
      </a:spcAft>
      <a:defRPr sz="1200" kern="1200">
        <a:solidFill>
          <a:schemeClr val="tx1"/>
        </a:solidFill>
        <a:latin typeface="Times New Roman" pitchFamily="18" charset="0"/>
        <a:ea typeface="+mn-ea"/>
        <a:cs typeface="Times New Roman" pitchFamily="18" charset="0"/>
      </a:defRPr>
    </a:lvl4pPr>
    <a:lvl5pPr marL="1828800" algn="l" rtl="0" fontAlgn="base">
      <a:spcBef>
        <a:spcPct val="30000"/>
      </a:spcBef>
      <a:spcAft>
        <a:spcPct val="0"/>
      </a:spcAft>
      <a:defRPr sz="1200" kern="1200">
        <a:solidFill>
          <a:schemeClr val="tx1"/>
        </a:solidFill>
        <a:latin typeface="Times New Roman" pitchFamily="18" charset="0"/>
        <a:ea typeface="+mn-ea"/>
        <a:cs typeface="Times New Roman" pitchFamily="18"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r>
              <a:rPr lang="en-GB"/>
              <a:t>2011.g.21.jan.</a:t>
            </a:r>
          </a:p>
        </p:txBody>
      </p:sp>
      <p:sp>
        <p:nvSpPr>
          <p:cNvPr id="7" name="Rectangle 7"/>
          <p:cNvSpPr>
            <a:spLocks noGrp="1" noChangeArrowheads="1"/>
          </p:cNvSpPr>
          <p:nvPr>
            <p:ph type="sldNum" sz="quarter" idx="5"/>
          </p:nvPr>
        </p:nvSpPr>
        <p:spPr>
          <a:ln/>
        </p:spPr>
        <p:txBody>
          <a:bodyPr/>
          <a:lstStyle/>
          <a:p>
            <a:fld id="{2BA341F6-4105-42E7-A5BF-9A52294A3D7A}" type="slidenum">
              <a:rPr lang="en-GB"/>
              <a:pPr/>
              <a:t>4</a:t>
            </a:fld>
            <a:endParaRPr lang="en-GB"/>
          </a:p>
        </p:txBody>
      </p:sp>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p:txBody>
          <a:bodyPr/>
          <a:lstStyle/>
          <a:p>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u-RU" dirty="0"/>
          </a:p>
        </p:txBody>
      </p:sp>
      <p:sp>
        <p:nvSpPr>
          <p:cNvPr id="4" name="Slide Number Placeholder 3"/>
          <p:cNvSpPr>
            <a:spLocks noGrp="1"/>
          </p:cNvSpPr>
          <p:nvPr>
            <p:ph type="sldNum" sz="quarter" idx="10"/>
          </p:nvPr>
        </p:nvSpPr>
        <p:spPr/>
        <p:txBody>
          <a:bodyPr/>
          <a:lstStyle/>
          <a:p>
            <a:fld id="{9C5F7763-C506-473D-8545-AAFD33362727}" type="slidenum">
              <a:rPr lang="ru-RU" smtClean="0"/>
              <a:pPr/>
              <a:t>12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u-RU" dirty="0"/>
          </a:p>
        </p:txBody>
      </p:sp>
      <p:sp>
        <p:nvSpPr>
          <p:cNvPr id="4" name="Slide Number Placeholder 3"/>
          <p:cNvSpPr>
            <a:spLocks noGrp="1"/>
          </p:cNvSpPr>
          <p:nvPr>
            <p:ph type="sldNum" sz="quarter" idx="10"/>
          </p:nvPr>
        </p:nvSpPr>
        <p:spPr/>
        <p:txBody>
          <a:bodyPr/>
          <a:lstStyle/>
          <a:p>
            <a:fld id="{9C5F7763-C506-473D-8545-AAFD33362727}" type="slidenum">
              <a:rPr lang="ru-RU" smtClean="0"/>
              <a:pPr/>
              <a:t>13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u-RU" dirty="0"/>
          </a:p>
        </p:txBody>
      </p:sp>
      <p:sp>
        <p:nvSpPr>
          <p:cNvPr id="4" name="Slide Number Placeholder 3"/>
          <p:cNvSpPr>
            <a:spLocks noGrp="1"/>
          </p:cNvSpPr>
          <p:nvPr>
            <p:ph type="sldNum" sz="quarter" idx="10"/>
          </p:nvPr>
        </p:nvSpPr>
        <p:spPr/>
        <p:txBody>
          <a:bodyPr/>
          <a:lstStyle/>
          <a:p>
            <a:fld id="{9C5F7763-C506-473D-8545-AAFD33362727}" type="slidenum">
              <a:rPr lang="ru-RU" smtClean="0"/>
              <a:pPr/>
              <a:t>14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215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9E500A8-0F83-4094-AD87-944039AE360D}" type="slidenum">
              <a:rPr lang="ru-RU"/>
              <a:pPr fontAlgn="base">
                <a:spcBef>
                  <a:spcPct val="0"/>
                </a:spcBef>
                <a:spcAft>
                  <a:spcPct val="0"/>
                </a:spcAft>
              </a:pPr>
              <a:t>17</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235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EC72092-AFB7-4D57-ADD0-574EA69D3A1D}" type="slidenum">
              <a:rPr lang="ru-RU"/>
              <a:pPr fontAlgn="base">
                <a:spcBef>
                  <a:spcPct val="0"/>
                </a:spcBef>
                <a:spcAft>
                  <a:spcPct val="0"/>
                </a:spcAft>
              </a:pPr>
              <a:t>19</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235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EC72092-AFB7-4D57-ADD0-574EA69D3A1D}" type="slidenum">
              <a:rPr lang="ru-RU"/>
              <a:pPr fontAlgn="base">
                <a:spcBef>
                  <a:spcPct val="0"/>
                </a:spcBef>
                <a:spcAft>
                  <a:spcPct val="0"/>
                </a:spcAft>
              </a:pPr>
              <a:t>20</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098" name="Group 2"/>
          <p:cNvGrpSpPr>
            <a:grpSpLocks/>
          </p:cNvGrpSpPr>
          <p:nvPr/>
        </p:nvGrpSpPr>
        <p:grpSpPr bwMode="auto">
          <a:xfrm>
            <a:off x="-3175" y="0"/>
            <a:ext cx="9147175" cy="6867525"/>
            <a:chOff x="-2" y="0"/>
            <a:chExt cx="5762" cy="4326"/>
          </a:xfrm>
        </p:grpSpPr>
        <p:grpSp>
          <p:nvGrpSpPr>
            <p:cNvPr id="4099" name="Group 3"/>
            <p:cNvGrpSpPr>
              <a:grpSpLocks/>
            </p:cNvGrpSpPr>
            <p:nvPr userDrawn="1"/>
          </p:nvGrpSpPr>
          <p:grpSpPr bwMode="auto">
            <a:xfrm>
              <a:off x="-2" y="0"/>
              <a:ext cx="5712" cy="4326"/>
              <a:chOff x="-2" y="0"/>
              <a:chExt cx="5712" cy="4326"/>
            </a:xfrm>
          </p:grpSpPr>
          <p:sp>
            <p:nvSpPr>
              <p:cNvPr id="4100" name="Rectangle 4"/>
              <p:cNvSpPr>
                <a:spLocks noChangeArrowheads="1"/>
              </p:cNvSpPr>
              <p:nvPr/>
            </p:nvSpPr>
            <p:spPr bwMode="auto">
              <a:xfrm>
                <a:off x="-2" y="0"/>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01" name="Rectangle 5"/>
              <p:cNvSpPr>
                <a:spLocks noChangeArrowheads="1"/>
              </p:cNvSpPr>
              <p:nvPr/>
            </p:nvSpPr>
            <p:spPr bwMode="auto">
              <a:xfrm>
                <a:off x="94"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02" name="Rectangle 6"/>
              <p:cNvSpPr>
                <a:spLocks noChangeArrowheads="1"/>
              </p:cNvSpPr>
              <p:nvPr/>
            </p:nvSpPr>
            <p:spPr bwMode="auto">
              <a:xfrm>
                <a:off x="190"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03" name="Rectangle 7"/>
              <p:cNvSpPr>
                <a:spLocks noChangeArrowheads="1"/>
              </p:cNvSpPr>
              <p:nvPr/>
            </p:nvSpPr>
            <p:spPr bwMode="auto">
              <a:xfrm>
                <a:off x="286"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04" name="Rectangle 8"/>
              <p:cNvSpPr>
                <a:spLocks noChangeArrowheads="1"/>
              </p:cNvSpPr>
              <p:nvPr/>
            </p:nvSpPr>
            <p:spPr bwMode="auto">
              <a:xfrm>
                <a:off x="382"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05" name="Rectangle 9"/>
              <p:cNvSpPr>
                <a:spLocks noChangeArrowheads="1"/>
              </p:cNvSpPr>
              <p:nvPr/>
            </p:nvSpPr>
            <p:spPr bwMode="auto">
              <a:xfrm>
                <a:off x="478"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06" name="Rectangle 10"/>
              <p:cNvSpPr>
                <a:spLocks noChangeArrowheads="1"/>
              </p:cNvSpPr>
              <p:nvPr/>
            </p:nvSpPr>
            <p:spPr bwMode="auto">
              <a:xfrm>
                <a:off x="574"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07" name="Rectangle 11"/>
              <p:cNvSpPr>
                <a:spLocks noChangeArrowheads="1"/>
              </p:cNvSpPr>
              <p:nvPr/>
            </p:nvSpPr>
            <p:spPr bwMode="auto">
              <a:xfrm>
                <a:off x="670"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08" name="Rectangle 12"/>
              <p:cNvSpPr>
                <a:spLocks noChangeArrowheads="1"/>
              </p:cNvSpPr>
              <p:nvPr/>
            </p:nvSpPr>
            <p:spPr bwMode="auto">
              <a:xfrm>
                <a:off x="766"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09" name="Rectangle 13"/>
              <p:cNvSpPr>
                <a:spLocks noChangeArrowheads="1"/>
              </p:cNvSpPr>
              <p:nvPr/>
            </p:nvSpPr>
            <p:spPr bwMode="auto">
              <a:xfrm>
                <a:off x="862"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10" name="Rectangle 14"/>
              <p:cNvSpPr>
                <a:spLocks noChangeArrowheads="1"/>
              </p:cNvSpPr>
              <p:nvPr/>
            </p:nvSpPr>
            <p:spPr bwMode="auto">
              <a:xfrm>
                <a:off x="958"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11" name="Rectangle 15"/>
              <p:cNvSpPr>
                <a:spLocks noChangeArrowheads="1"/>
              </p:cNvSpPr>
              <p:nvPr/>
            </p:nvSpPr>
            <p:spPr bwMode="auto">
              <a:xfrm>
                <a:off x="1054"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12" name="Rectangle 16"/>
              <p:cNvSpPr>
                <a:spLocks noChangeArrowheads="1"/>
              </p:cNvSpPr>
              <p:nvPr/>
            </p:nvSpPr>
            <p:spPr bwMode="auto">
              <a:xfrm>
                <a:off x="1150"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13" name="Rectangle 17"/>
              <p:cNvSpPr>
                <a:spLocks noChangeArrowheads="1"/>
              </p:cNvSpPr>
              <p:nvPr/>
            </p:nvSpPr>
            <p:spPr bwMode="auto">
              <a:xfrm>
                <a:off x="1246"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14" name="Rectangle 18"/>
              <p:cNvSpPr>
                <a:spLocks noChangeArrowheads="1"/>
              </p:cNvSpPr>
              <p:nvPr/>
            </p:nvSpPr>
            <p:spPr bwMode="auto">
              <a:xfrm>
                <a:off x="1342"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15" name="Rectangle 19"/>
              <p:cNvSpPr>
                <a:spLocks noChangeArrowheads="1"/>
              </p:cNvSpPr>
              <p:nvPr/>
            </p:nvSpPr>
            <p:spPr bwMode="auto">
              <a:xfrm>
                <a:off x="1438"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16" name="Rectangle 20"/>
              <p:cNvSpPr>
                <a:spLocks noChangeArrowheads="1"/>
              </p:cNvSpPr>
              <p:nvPr/>
            </p:nvSpPr>
            <p:spPr bwMode="auto">
              <a:xfrm>
                <a:off x="1534"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17" name="Rectangle 21"/>
              <p:cNvSpPr>
                <a:spLocks noChangeArrowheads="1"/>
              </p:cNvSpPr>
              <p:nvPr/>
            </p:nvSpPr>
            <p:spPr bwMode="auto">
              <a:xfrm>
                <a:off x="1630"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18" name="Rectangle 22"/>
              <p:cNvSpPr>
                <a:spLocks noChangeArrowheads="1"/>
              </p:cNvSpPr>
              <p:nvPr/>
            </p:nvSpPr>
            <p:spPr bwMode="auto">
              <a:xfrm>
                <a:off x="1726"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19" name="Rectangle 23"/>
              <p:cNvSpPr>
                <a:spLocks noChangeArrowheads="1"/>
              </p:cNvSpPr>
              <p:nvPr/>
            </p:nvSpPr>
            <p:spPr bwMode="auto">
              <a:xfrm>
                <a:off x="1822"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20" name="Rectangle 24"/>
              <p:cNvSpPr>
                <a:spLocks noChangeArrowheads="1"/>
              </p:cNvSpPr>
              <p:nvPr/>
            </p:nvSpPr>
            <p:spPr bwMode="auto">
              <a:xfrm>
                <a:off x="1918"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21" name="Rectangle 25"/>
              <p:cNvSpPr>
                <a:spLocks noChangeArrowheads="1"/>
              </p:cNvSpPr>
              <p:nvPr/>
            </p:nvSpPr>
            <p:spPr bwMode="auto">
              <a:xfrm>
                <a:off x="2014"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22" name="Rectangle 26"/>
              <p:cNvSpPr>
                <a:spLocks noChangeArrowheads="1"/>
              </p:cNvSpPr>
              <p:nvPr/>
            </p:nvSpPr>
            <p:spPr bwMode="auto">
              <a:xfrm>
                <a:off x="2110"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23" name="Rectangle 27"/>
              <p:cNvSpPr>
                <a:spLocks noChangeArrowheads="1"/>
              </p:cNvSpPr>
              <p:nvPr/>
            </p:nvSpPr>
            <p:spPr bwMode="auto">
              <a:xfrm>
                <a:off x="2206"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24" name="Rectangle 28"/>
              <p:cNvSpPr>
                <a:spLocks noChangeArrowheads="1"/>
              </p:cNvSpPr>
              <p:nvPr/>
            </p:nvSpPr>
            <p:spPr bwMode="auto">
              <a:xfrm>
                <a:off x="2302"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25" name="Rectangle 29"/>
              <p:cNvSpPr>
                <a:spLocks noChangeArrowheads="1"/>
              </p:cNvSpPr>
              <p:nvPr/>
            </p:nvSpPr>
            <p:spPr bwMode="auto">
              <a:xfrm>
                <a:off x="2398"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26" name="Rectangle 30"/>
              <p:cNvSpPr>
                <a:spLocks noChangeArrowheads="1"/>
              </p:cNvSpPr>
              <p:nvPr/>
            </p:nvSpPr>
            <p:spPr bwMode="auto">
              <a:xfrm>
                <a:off x="2494"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27" name="Rectangle 31"/>
              <p:cNvSpPr>
                <a:spLocks noChangeArrowheads="1"/>
              </p:cNvSpPr>
              <p:nvPr/>
            </p:nvSpPr>
            <p:spPr bwMode="auto">
              <a:xfrm>
                <a:off x="2590"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28" name="Rectangle 32"/>
              <p:cNvSpPr>
                <a:spLocks noChangeArrowheads="1"/>
              </p:cNvSpPr>
              <p:nvPr/>
            </p:nvSpPr>
            <p:spPr bwMode="auto">
              <a:xfrm>
                <a:off x="2686"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29" name="Rectangle 33"/>
              <p:cNvSpPr>
                <a:spLocks noChangeArrowheads="1"/>
              </p:cNvSpPr>
              <p:nvPr/>
            </p:nvSpPr>
            <p:spPr bwMode="auto">
              <a:xfrm>
                <a:off x="2782"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30" name="Rectangle 34"/>
              <p:cNvSpPr>
                <a:spLocks noChangeArrowheads="1"/>
              </p:cNvSpPr>
              <p:nvPr/>
            </p:nvSpPr>
            <p:spPr bwMode="auto">
              <a:xfrm>
                <a:off x="2878"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31" name="Rectangle 35"/>
              <p:cNvSpPr>
                <a:spLocks noChangeArrowheads="1"/>
              </p:cNvSpPr>
              <p:nvPr/>
            </p:nvSpPr>
            <p:spPr bwMode="auto">
              <a:xfrm>
                <a:off x="2974"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32" name="Rectangle 36"/>
              <p:cNvSpPr>
                <a:spLocks noChangeArrowheads="1"/>
              </p:cNvSpPr>
              <p:nvPr/>
            </p:nvSpPr>
            <p:spPr bwMode="auto">
              <a:xfrm>
                <a:off x="3070"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33" name="Rectangle 37"/>
              <p:cNvSpPr>
                <a:spLocks noChangeArrowheads="1"/>
              </p:cNvSpPr>
              <p:nvPr/>
            </p:nvSpPr>
            <p:spPr bwMode="auto">
              <a:xfrm>
                <a:off x="3166"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34" name="Rectangle 38"/>
              <p:cNvSpPr>
                <a:spLocks noChangeArrowheads="1"/>
              </p:cNvSpPr>
              <p:nvPr/>
            </p:nvSpPr>
            <p:spPr bwMode="auto">
              <a:xfrm>
                <a:off x="3262"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35" name="Rectangle 39"/>
              <p:cNvSpPr>
                <a:spLocks noChangeArrowheads="1"/>
              </p:cNvSpPr>
              <p:nvPr/>
            </p:nvSpPr>
            <p:spPr bwMode="auto">
              <a:xfrm>
                <a:off x="3358"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36" name="Rectangle 40"/>
              <p:cNvSpPr>
                <a:spLocks noChangeArrowheads="1"/>
              </p:cNvSpPr>
              <p:nvPr/>
            </p:nvSpPr>
            <p:spPr bwMode="auto">
              <a:xfrm>
                <a:off x="3454"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37" name="Rectangle 41"/>
              <p:cNvSpPr>
                <a:spLocks noChangeArrowheads="1"/>
              </p:cNvSpPr>
              <p:nvPr/>
            </p:nvSpPr>
            <p:spPr bwMode="auto">
              <a:xfrm>
                <a:off x="3550"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38" name="Rectangle 42"/>
              <p:cNvSpPr>
                <a:spLocks noChangeArrowheads="1"/>
              </p:cNvSpPr>
              <p:nvPr/>
            </p:nvSpPr>
            <p:spPr bwMode="auto">
              <a:xfrm>
                <a:off x="3646"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39" name="Rectangle 43"/>
              <p:cNvSpPr>
                <a:spLocks noChangeArrowheads="1"/>
              </p:cNvSpPr>
              <p:nvPr/>
            </p:nvSpPr>
            <p:spPr bwMode="auto">
              <a:xfrm>
                <a:off x="3742"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40" name="Rectangle 44"/>
              <p:cNvSpPr>
                <a:spLocks noChangeArrowheads="1"/>
              </p:cNvSpPr>
              <p:nvPr/>
            </p:nvSpPr>
            <p:spPr bwMode="auto">
              <a:xfrm>
                <a:off x="3838"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41" name="Rectangle 45"/>
              <p:cNvSpPr>
                <a:spLocks noChangeArrowheads="1"/>
              </p:cNvSpPr>
              <p:nvPr/>
            </p:nvSpPr>
            <p:spPr bwMode="auto">
              <a:xfrm>
                <a:off x="3934"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42" name="Rectangle 46"/>
              <p:cNvSpPr>
                <a:spLocks noChangeArrowheads="1"/>
              </p:cNvSpPr>
              <p:nvPr/>
            </p:nvSpPr>
            <p:spPr bwMode="auto">
              <a:xfrm>
                <a:off x="4030"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43" name="Rectangle 47"/>
              <p:cNvSpPr>
                <a:spLocks noChangeArrowheads="1"/>
              </p:cNvSpPr>
              <p:nvPr/>
            </p:nvSpPr>
            <p:spPr bwMode="auto">
              <a:xfrm>
                <a:off x="4126"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44" name="Rectangle 48"/>
              <p:cNvSpPr>
                <a:spLocks noChangeArrowheads="1"/>
              </p:cNvSpPr>
              <p:nvPr/>
            </p:nvSpPr>
            <p:spPr bwMode="auto">
              <a:xfrm>
                <a:off x="4222"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45" name="Rectangle 49"/>
              <p:cNvSpPr>
                <a:spLocks noChangeArrowheads="1"/>
              </p:cNvSpPr>
              <p:nvPr/>
            </p:nvSpPr>
            <p:spPr bwMode="auto">
              <a:xfrm>
                <a:off x="4318"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46" name="Rectangle 50"/>
              <p:cNvSpPr>
                <a:spLocks noChangeArrowheads="1"/>
              </p:cNvSpPr>
              <p:nvPr/>
            </p:nvSpPr>
            <p:spPr bwMode="auto">
              <a:xfrm>
                <a:off x="4414"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47" name="Rectangle 51"/>
              <p:cNvSpPr>
                <a:spLocks noChangeArrowheads="1"/>
              </p:cNvSpPr>
              <p:nvPr/>
            </p:nvSpPr>
            <p:spPr bwMode="auto">
              <a:xfrm>
                <a:off x="4510"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48" name="Rectangle 52"/>
              <p:cNvSpPr>
                <a:spLocks noChangeArrowheads="1"/>
              </p:cNvSpPr>
              <p:nvPr/>
            </p:nvSpPr>
            <p:spPr bwMode="auto">
              <a:xfrm>
                <a:off x="4606"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49" name="Rectangle 53"/>
              <p:cNvSpPr>
                <a:spLocks noChangeArrowheads="1"/>
              </p:cNvSpPr>
              <p:nvPr/>
            </p:nvSpPr>
            <p:spPr bwMode="auto">
              <a:xfrm>
                <a:off x="4702"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50" name="Rectangle 54"/>
              <p:cNvSpPr>
                <a:spLocks noChangeArrowheads="1"/>
              </p:cNvSpPr>
              <p:nvPr/>
            </p:nvSpPr>
            <p:spPr bwMode="auto">
              <a:xfrm>
                <a:off x="4798"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51" name="Rectangle 55"/>
              <p:cNvSpPr>
                <a:spLocks noChangeArrowheads="1"/>
              </p:cNvSpPr>
              <p:nvPr/>
            </p:nvSpPr>
            <p:spPr bwMode="auto">
              <a:xfrm>
                <a:off x="4894"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52" name="Rectangle 56"/>
              <p:cNvSpPr>
                <a:spLocks noChangeArrowheads="1"/>
              </p:cNvSpPr>
              <p:nvPr/>
            </p:nvSpPr>
            <p:spPr bwMode="auto">
              <a:xfrm>
                <a:off x="4990"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53" name="Rectangle 57"/>
              <p:cNvSpPr>
                <a:spLocks noChangeArrowheads="1"/>
              </p:cNvSpPr>
              <p:nvPr/>
            </p:nvSpPr>
            <p:spPr bwMode="auto">
              <a:xfrm>
                <a:off x="5086"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54" name="Rectangle 58"/>
              <p:cNvSpPr>
                <a:spLocks noChangeArrowheads="1"/>
              </p:cNvSpPr>
              <p:nvPr/>
            </p:nvSpPr>
            <p:spPr bwMode="auto">
              <a:xfrm>
                <a:off x="5182"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55" name="Rectangle 59"/>
              <p:cNvSpPr>
                <a:spLocks noChangeArrowheads="1"/>
              </p:cNvSpPr>
              <p:nvPr/>
            </p:nvSpPr>
            <p:spPr bwMode="auto">
              <a:xfrm>
                <a:off x="5278"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56" name="Rectangle 60"/>
              <p:cNvSpPr>
                <a:spLocks noChangeArrowheads="1"/>
              </p:cNvSpPr>
              <p:nvPr/>
            </p:nvSpPr>
            <p:spPr bwMode="auto">
              <a:xfrm>
                <a:off x="5374"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57" name="Rectangle 61"/>
              <p:cNvSpPr>
                <a:spLocks noChangeArrowheads="1"/>
              </p:cNvSpPr>
              <p:nvPr/>
            </p:nvSpPr>
            <p:spPr bwMode="auto">
              <a:xfrm>
                <a:off x="5470"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58" name="Rectangle 62"/>
              <p:cNvSpPr>
                <a:spLocks noChangeArrowheads="1"/>
              </p:cNvSpPr>
              <p:nvPr/>
            </p:nvSpPr>
            <p:spPr bwMode="auto">
              <a:xfrm>
                <a:off x="5566"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4159" name="Rectangle 63"/>
              <p:cNvSpPr>
                <a:spLocks noChangeArrowheads="1"/>
              </p:cNvSpPr>
              <p:nvPr/>
            </p:nvSpPr>
            <p:spPr bwMode="auto">
              <a:xfrm>
                <a:off x="5662" y="6"/>
                <a:ext cx="48" cy="4320"/>
              </a:xfrm>
              <a:prstGeom prst="rect">
                <a:avLst/>
              </a:prstGeom>
              <a:solidFill>
                <a:schemeClr val="accent2"/>
              </a:solidFill>
              <a:ln w="9525">
                <a:noFill/>
                <a:miter lim="800000"/>
                <a:headEnd/>
                <a:tailEnd/>
              </a:ln>
              <a:effectLst/>
            </p:spPr>
            <p:txBody>
              <a:bodyPr wrap="none" anchor="ctr"/>
              <a:lstStyle/>
              <a:p>
                <a:endParaRPr lang="ru-RU"/>
              </a:p>
            </p:txBody>
          </p:sp>
        </p:grpSp>
        <p:sp>
          <p:nvSpPr>
            <p:cNvPr id="4160" name="Rectangle 64"/>
            <p:cNvSpPr>
              <a:spLocks noChangeArrowheads="1"/>
            </p:cNvSpPr>
            <p:nvPr userDrawn="1"/>
          </p:nvSpPr>
          <p:spPr bwMode="auto">
            <a:xfrm>
              <a:off x="429" y="0"/>
              <a:ext cx="5331" cy="4320"/>
            </a:xfrm>
            <a:prstGeom prst="rect">
              <a:avLst/>
            </a:prstGeom>
            <a:solidFill>
              <a:schemeClr val="accent1">
                <a:alpha val="50000"/>
              </a:schemeClr>
            </a:solidFill>
            <a:ln w="9525">
              <a:noFill/>
              <a:miter lim="800000"/>
              <a:headEnd/>
              <a:tailEnd/>
            </a:ln>
            <a:effectLst/>
          </p:spPr>
          <p:txBody>
            <a:bodyPr wrap="none" anchor="ctr"/>
            <a:lstStyle/>
            <a:p>
              <a:endParaRPr lang="ru-RU"/>
            </a:p>
          </p:txBody>
        </p:sp>
        <p:sp>
          <p:nvSpPr>
            <p:cNvPr id="4161" name="Rectangle 65"/>
            <p:cNvSpPr>
              <a:spLocks noChangeArrowheads="1"/>
            </p:cNvSpPr>
            <p:nvPr userDrawn="1"/>
          </p:nvSpPr>
          <p:spPr bwMode="auto">
            <a:xfrm>
              <a:off x="0" y="0"/>
              <a:ext cx="5760" cy="321"/>
            </a:xfrm>
            <a:prstGeom prst="rect">
              <a:avLst/>
            </a:prstGeom>
            <a:solidFill>
              <a:schemeClr val="hlink">
                <a:alpha val="50000"/>
              </a:schemeClr>
            </a:solidFill>
            <a:ln w="9525">
              <a:noFill/>
              <a:miter lim="800000"/>
              <a:headEnd/>
              <a:tailEnd/>
            </a:ln>
            <a:effectLst/>
          </p:spPr>
          <p:txBody>
            <a:bodyPr wrap="none" anchor="ctr"/>
            <a:lstStyle/>
            <a:p>
              <a:endParaRPr lang="ru-RU"/>
            </a:p>
          </p:txBody>
        </p:sp>
      </p:grpSp>
      <p:sp>
        <p:nvSpPr>
          <p:cNvPr id="4162" name="Rectangle 66"/>
          <p:cNvSpPr>
            <a:spLocks noChangeArrowheads="1"/>
          </p:cNvSpPr>
          <p:nvPr/>
        </p:nvSpPr>
        <p:spPr bwMode="auto">
          <a:xfrm>
            <a:off x="3505200" y="2590800"/>
            <a:ext cx="4892675" cy="76200"/>
          </a:xfrm>
          <a:prstGeom prst="rect">
            <a:avLst/>
          </a:prstGeom>
          <a:solidFill>
            <a:schemeClr val="hlink">
              <a:alpha val="50000"/>
            </a:schemeClr>
          </a:solidFill>
          <a:ln w="9525">
            <a:noFill/>
            <a:miter lim="800000"/>
            <a:headEnd/>
            <a:tailEnd/>
          </a:ln>
          <a:effectLst/>
        </p:spPr>
        <p:txBody>
          <a:bodyPr wrap="none" anchor="ctr"/>
          <a:lstStyle/>
          <a:p>
            <a:pPr algn="ctr"/>
            <a:endParaRPr kumimoji="1" lang="ru-RU"/>
          </a:p>
        </p:txBody>
      </p:sp>
      <p:sp>
        <p:nvSpPr>
          <p:cNvPr id="4163" name="Rectangle 67"/>
          <p:cNvSpPr>
            <a:spLocks noGrp="1" noChangeArrowheads="1"/>
          </p:cNvSpPr>
          <p:nvPr>
            <p:ph type="ctrTitle" sz="quarter"/>
          </p:nvPr>
        </p:nvSpPr>
        <p:spPr bwMode="auto">
          <a:xfrm>
            <a:off x="779463" y="1096963"/>
            <a:ext cx="7678737" cy="1431925"/>
          </a:xfrm>
          <a:prstGeom prst="rect">
            <a:avLst/>
          </a:prstGeom>
          <a:noFill/>
          <a:ln>
            <a:miter lim="800000"/>
            <a:headEnd/>
            <a:tailEnd/>
          </a:ln>
        </p:spPr>
        <p:txBody>
          <a:bodyPr vert="horz" wrap="square" lIns="91440" tIns="45720" rIns="91440" bIns="45720" numCol="1" anchor="b" anchorCtr="0" compatLnSpc="1">
            <a:prstTxWarp prst="textNoShape">
              <a:avLst/>
            </a:prstTxWarp>
            <a:spAutoFit/>
          </a:bodyPr>
          <a:lstStyle>
            <a:lvl1pPr algn="r">
              <a:defRPr/>
            </a:lvl1pPr>
          </a:lstStyle>
          <a:p>
            <a:r>
              <a:rPr lang="en-US"/>
              <a:t>Click to edit Master title style</a:t>
            </a:r>
          </a:p>
        </p:txBody>
      </p:sp>
      <p:sp>
        <p:nvSpPr>
          <p:cNvPr id="4164" name="Rectangle 68"/>
          <p:cNvSpPr>
            <a:spLocks noGrp="1" noChangeArrowheads="1"/>
          </p:cNvSpPr>
          <p:nvPr>
            <p:ph type="subTitle" sz="quarter" idx="1"/>
          </p:nvPr>
        </p:nvSpPr>
        <p:spPr>
          <a:xfrm>
            <a:off x="4021138" y="2860675"/>
            <a:ext cx="4437062" cy="3114675"/>
          </a:xfrm>
        </p:spPr>
        <p:txBody>
          <a:bodyPr/>
          <a:lstStyle>
            <a:lvl1pPr marL="0" indent="0">
              <a:buFont typeface="Wingdings" pitchFamily="2" charset="2"/>
              <a:buNone/>
              <a:defRPr/>
            </a:lvl1pPr>
          </a:lstStyle>
          <a:p>
            <a:r>
              <a:rPr lang="en-US"/>
              <a:t>Click to edit Master subtitle style</a:t>
            </a:r>
          </a:p>
        </p:txBody>
      </p:sp>
      <p:sp>
        <p:nvSpPr>
          <p:cNvPr id="4165" name="Rectangle 69"/>
          <p:cNvSpPr>
            <a:spLocks noGrp="1" noChangeArrowheads="1"/>
          </p:cNvSpPr>
          <p:nvPr>
            <p:ph type="dt" sz="quarter" idx="2"/>
          </p:nvPr>
        </p:nvSpPr>
        <p:spPr>
          <a:xfrm>
            <a:off x="685800" y="6400800"/>
            <a:ext cx="1905000" cy="457200"/>
          </a:xfrm>
        </p:spPr>
        <p:txBody>
          <a:bodyPr/>
          <a:lstStyle>
            <a:lvl1pPr>
              <a:defRPr>
                <a:solidFill>
                  <a:schemeClr val="tx1"/>
                </a:solidFill>
              </a:defRPr>
            </a:lvl1pPr>
          </a:lstStyle>
          <a:p>
            <a:r>
              <a:rPr lang="en-US"/>
              <a:t>2011.g. 21.jan.</a:t>
            </a:r>
          </a:p>
        </p:txBody>
      </p:sp>
      <p:sp>
        <p:nvSpPr>
          <p:cNvPr id="4166" name="Rectangle 70"/>
          <p:cNvSpPr>
            <a:spLocks noGrp="1" noChangeArrowheads="1"/>
          </p:cNvSpPr>
          <p:nvPr>
            <p:ph type="ftr" sz="quarter" idx="3"/>
          </p:nvPr>
        </p:nvSpPr>
        <p:spPr>
          <a:xfrm>
            <a:off x="3124200" y="6248400"/>
            <a:ext cx="2895600" cy="457200"/>
          </a:xfrm>
        </p:spPr>
        <p:txBody>
          <a:bodyPr/>
          <a:lstStyle>
            <a:lvl1pPr>
              <a:defRPr>
                <a:solidFill>
                  <a:schemeClr val="tx1"/>
                </a:solidFill>
              </a:defRPr>
            </a:lvl1pPr>
          </a:lstStyle>
          <a:p>
            <a:r>
              <a:rPr lang="en-US"/>
              <a:t>Elektrības Izmaksas Attīstība: 2011.g.</a:t>
            </a:r>
          </a:p>
        </p:txBody>
      </p:sp>
      <p:sp>
        <p:nvSpPr>
          <p:cNvPr id="4167" name="Rectangle 71"/>
          <p:cNvSpPr>
            <a:spLocks noGrp="1" noChangeArrowheads="1"/>
          </p:cNvSpPr>
          <p:nvPr>
            <p:ph type="sldNum" sz="quarter" idx="4"/>
          </p:nvPr>
        </p:nvSpPr>
        <p:spPr>
          <a:xfrm>
            <a:off x="6553200" y="6248400"/>
            <a:ext cx="1905000" cy="457200"/>
          </a:xfrm>
        </p:spPr>
        <p:txBody>
          <a:bodyPr/>
          <a:lstStyle>
            <a:lvl1pPr>
              <a:defRPr>
                <a:solidFill>
                  <a:schemeClr val="tx1"/>
                </a:solidFill>
              </a:defRPr>
            </a:lvl1pPr>
          </a:lstStyle>
          <a:p>
            <a:fld id="{74F6100E-5ECD-4EB5-AD22-65360833CF62}"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Date Placeholder 3"/>
          <p:cNvSpPr>
            <a:spLocks noGrp="1"/>
          </p:cNvSpPr>
          <p:nvPr>
            <p:ph type="dt" sz="half" idx="10"/>
          </p:nvPr>
        </p:nvSpPr>
        <p:spPr/>
        <p:txBody>
          <a:bodyPr/>
          <a:lstStyle>
            <a:lvl1pPr>
              <a:defRPr/>
            </a:lvl1pPr>
          </a:lstStyle>
          <a:p>
            <a:r>
              <a:rPr lang="lv-LV"/>
              <a:t>2001.g.21.jan.</a:t>
            </a:r>
            <a:endParaRPr lang="en-US"/>
          </a:p>
        </p:txBody>
      </p:sp>
      <p:sp>
        <p:nvSpPr>
          <p:cNvPr id="5" name="Footer Placeholder 4"/>
          <p:cNvSpPr>
            <a:spLocks noGrp="1"/>
          </p:cNvSpPr>
          <p:nvPr>
            <p:ph type="ftr" sz="quarter" idx="11"/>
          </p:nvPr>
        </p:nvSpPr>
        <p:spPr/>
        <p:txBody>
          <a:bodyPr/>
          <a:lstStyle>
            <a:lvl1pPr>
              <a:defRPr/>
            </a:lvl1pPr>
          </a:lstStyle>
          <a:p>
            <a:r>
              <a:rPr lang="en-US"/>
              <a:t>Elektrības Izmaksas Attīstība: 2011.g.</a:t>
            </a:r>
          </a:p>
        </p:txBody>
      </p:sp>
      <p:sp>
        <p:nvSpPr>
          <p:cNvPr id="6" name="Slide Number Placeholder 5"/>
          <p:cNvSpPr>
            <a:spLocks noGrp="1"/>
          </p:cNvSpPr>
          <p:nvPr>
            <p:ph type="sldNum" sz="quarter" idx="12"/>
          </p:nvPr>
        </p:nvSpPr>
        <p:spPr/>
        <p:txBody>
          <a:bodyPr/>
          <a:lstStyle>
            <a:lvl1pPr>
              <a:defRPr/>
            </a:lvl1pPr>
          </a:lstStyle>
          <a:p>
            <a:fld id="{A453840D-AB17-4794-9EB4-43FF5ED0653A}"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81813" y="274638"/>
            <a:ext cx="2141537" cy="5821362"/>
          </a:xfrm>
          <a:prstGeom prst="rect">
            <a:avLst/>
          </a:prstGeom>
        </p:spPr>
        <p:txBody>
          <a:bodyPr vert="eaVert"/>
          <a:lstStyle/>
          <a:p>
            <a:r>
              <a:rPr lang="en-US" smtClean="0"/>
              <a:t>Click to edit Master title style</a:t>
            </a:r>
            <a:endParaRPr lang="ru-RU"/>
          </a:p>
        </p:txBody>
      </p:sp>
      <p:sp>
        <p:nvSpPr>
          <p:cNvPr id="3" name="Vertical Text Placeholder 2"/>
          <p:cNvSpPr>
            <a:spLocks noGrp="1"/>
          </p:cNvSpPr>
          <p:nvPr>
            <p:ph type="body" orient="vert" idx="1"/>
          </p:nvPr>
        </p:nvSpPr>
        <p:spPr>
          <a:xfrm>
            <a:off x="457200" y="274638"/>
            <a:ext cx="6272213" cy="5821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Date Placeholder 3"/>
          <p:cNvSpPr>
            <a:spLocks noGrp="1"/>
          </p:cNvSpPr>
          <p:nvPr>
            <p:ph type="dt" sz="half" idx="10"/>
          </p:nvPr>
        </p:nvSpPr>
        <p:spPr/>
        <p:txBody>
          <a:bodyPr/>
          <a:lstStyle>
            <a:lvl1pPr>
              <a:defRPr/>
            </a:lvl1pPr>
          </a:lstStyle>
          <a:p>
            <a:r>
              <a:rPr lang="lv-LV"/>
              <a:t>2001.g.21.jan.</a:t>
            </a:r>
            <a:endParaRPr lang="en-US"/>
          </a:p>
        </p:txBody>
      </p:sp>
      <p:sp>
        <p:nvSpPr>
          <p:cNvPr id="5" name="Footer Placeholder 4"/>
          <p:cNvSpPr>
            <a:spLocks noGrp="1"/>
          </p:cNvSpPr>
          <p:nvPr>
            <p:ph type="ftr" sz="quarter" idx="11"/>
          </p:nvPr>
        </p:nvSpPr>
        <p:spPr/>
        <p:txBody>
          <a:bodyPr/>
          <a:lstStyle>
            <a:lvl1pPr>
              <a:defRPr/>
            </a:lvl1pPr>
          </a:lstStyle>
          <a:p>
            <a:r>
              <a:rPr lang="en-US"/>
              <a:t>Elektrības Izmaksas Attīstība: 2011.g.</a:t>
            </a:r>
          </a:p>
        </p:txBody>
      </p:sp>
      <p:sp>
        <p:nvSpPr>
          <p:cNvPr id="6" name="Slide Number Placeholder 5"/>
          <p:cNvSpPr>
            <a:spLocks noGrp="1"/>
          </p:cNvSpPr>
          <p:nvPr>
            <p:ph type="sldNum" sz="quarter" idx="12"/>
          </p:nvPr>
        </p:nvSpPr>
        <p:spPr/>
        <p:txBody>
          <a:bodyPr/>
          <a:lstStyle>
            <a:lvl1pPr>
              <a:defRPr/>
            </a:lvl1pPr>
          </a:lstStyle>
          <a:p>
            <a:fld id="{78DDA6B1-D455-4988-A0AD-BA62CFA3CAA5}"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ru-R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Date Placeholder 3"/>
          <p:cNvSpPr>
            <a:spLocks noGrp="1"/>
          </p:cNvSpPr>
          <p:nvPr>
            <p:ph type="dt" sz="half" idx="10"/>
          </p:nvPr>
        </p:nvSpPr>
        <p:spPr/>
        <p:txBody>
          <a:bodyPr/>
          <a:lstStyle>
            <a:lvl1pPr>
              <a:defRPr/>
            </a:lvl1pPr>
          </a:lstStyle>
          <a:p>
            <a:r>
              <a:rPr lang="lv-LV"/>
              <a:t>2001.g.21.jan.</a:t>
            </a:r>
            <a:endParaRPr lang="en-US"/>
          </a:p>
        </p:txBody>
      </p:sp>
      <p:sp>
        <p:nvSpPr>
          <p:cNvPr id="5" name="Footer Placeholder 4"/>
          <p:cNvSpPr>
            <a:spLocks noGrp="1"/>
          </p:cNvSpPr>
          <p:nvPr>
            <p:ph type="ftr" sz="quarter" idx="11"/>
          </p:nvPr>
        </p:nvSpPr>
        <p:spPr/>
        <p:txBody>
          <a:bodyPr/>
          <a:lstStyle>
            <a:lvl1pPr>
              <a:defRPr/>
            </a:lvl1pPr>
          </a:lstStyle>
          <a:p>
            <a:r>
              <a:rPr lang="en-US"/>
              <a:t>Elektrības Izmaksas Attīstība: 2011.g.</a:t>
            </a:r>
          </a:p>
        </p:txBody>
      </p:sp>
      <p:sp>
        <p:nvSpPr>
          <p:cNvPr id="6" name="Slide Number Placeholder 5"/>
          <p:cNvSpPr>
            <a:spLocks noGrp="1"/>
          </p:cNvSpPr>
          <p:nvPr>
            <p:ph type="sldNum" sz="quarter" idx="12"/>
          </p:nvPr>
        </p:nvSpPr>
        <p:spPr/>
        <p:txBody>
          <a:bodyPr/>
          <a:lstStyle>
            <a:lvl1pPr>
              <a:defRPr/>
            </a:lvl1pPr>
          </a:lstStyle>
          <a:p>
            <a:fld id="{A3C93E44-BE8A-4AC2-8945-E5FC0960D7E1}"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ru-R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r>
              <a:rPr lang="lv-LV"/>
              <a:t>2001.g.21.jan.</a:t>
            </a:r>
            <a:endParaRPr lang="en-US"/>
          </a:p>
        </p:txBody>
      </p:sp>
      <p:sp>
        <p:nvSpPr>
          <p:cNvPr id="5" name="Footer Placeholder 4"/>
          <p:cNvSpPr>
            <a:spLocks noGrp="1"/>
          </p:cNvSpPr>
          <p:nvPr>
            <p:ph type="ftr" sz="quarter" idx="11"/>
          </p:nvPr>
        </p:nvSpPr>
        <p:spPr/>
        <p:txBody>
          <a:bodyPr/>
          <a:lstStyle>
            <a:lvl1pPr>
              <a:defRPr/>
            </a:lvl1pPr>
          </a:lstStyle>
          <a:p>
            <a:r>
              <a:rPr lang="en-US"/>
              <a:t>Elektrības Izmaksas Attīstība: 2011.g.</a:t>
            </a:r>
          </a:p>
        </p:txBody>
      </p:sp>
      <p:sp>
        <p:nvSpPr>
          <p:cNvPr id="6" name="Slide Number Placeholder 5"/>
          <p:cNvSpPr>
            <a:spLocks noGrp="1"/>
          </p:cNvSpPr>
          <p:nvPr>
            <p:ph type="sldNum" sz="quarter" idx="12"/>
          </p:nvPr>
        </p:nvSpPr>
        <p:spPr/>
        <p:txBody>
          <a:bodyPr/>
          <a:lstStyle>
            <a:lvl1pPr>
              <a:defRPr/>
            </a:lvl1pPr>
          </a:lstStyle>
          <a:p>
            <a:fld id="{342C5748-4D66-4A41-B6BC-B23A637E3A16}"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ru-RU"/>
          </a:p>
        </p:txBody>
      </p:sp>
      <p:sp>
        <p:nvSpPr>
          <p:cNvPr id="3" name="Content Placeholder 2"/>
          <p:cNvSpPr>
            <a:spLocks noGrp="1"/>
          </p:cNvSpPr>
          <p:nvPr>
            <p:ph sz="half" idx="1"/>
          </p:nvPr>
        </p:nvSpPr>
        <p:spPr>
          <a:xfrm>
            <a:off x="912813" y="1905000"/>
            <a:ext cx="39782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Content Placeholder 3"/>
          <p:cNvSpPr>
            <a:spLocks noGrp="1"/>
          </p:cNvSpPr>
          <p:nvPr>
            <p:ph sz="half" idx="2"/>
          </p:nvPr>
        </p:nvSpPr>
        <p:spPr>
          <a:xfrm>
            <a:off x="5043488" y="1905000"/>
            <a:ext cx="3979862"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5" name="Date Placeholder 4"/>
          <p:cNvSpPr>
            <a:spLocks noGrp="1"/>
          </p:cNvSpPr>
          <p:nvPr>
            <p:ph type="dt" sz="half" idx="10"/>
          </p:nvPr>
        </p:nvSpPr>
        <p:spPr/>
        <p:txBody>
          <a:bodyPr/>
          <a:lstStyle>
            <a:lvl1pPr>
              <a:defRPr/>
            </a:lvl1pPr>
          </a:lstStyle>
          <a:p>
            <a:r>
              <a:rPr lang="lv-LV"/>
              <a:t>2001.g.21.jan.</a:t>
            </a:r>
            <a:endParaRPr lang="en-US"/>
          </a:p>
        </p:txBody>
      </p:sp>
      <p:sp>
        <p:nvSpPr>
          <p:cNvPr id="6" name="Footer Placeholder 5"/>
          <p:cNvSpPr>
            <a:spLocks noGrp="1"/>
          </p:cNvSpPr>
          <p:nvPr>
            <p:ph type="ftr" sz="quarter" idx="11"/>
          </p:nvPr>
        </p:nvSpPr>
        <p:spPr/>
        <p:txBody>
          <a:bodyPr/>
          <a:lstStyle>
            <a:lvl1pPr>
              <a:defRPr/>
            </a:lvl1pPr>
          </a:lstStyle>
          <a:p>
            <a:r>
              <a:rPr lang="en-US"/>
              <a:t>Elektrības Izmaksas Attīstība: 2011.g.</a:t>
            </a:r>
          </a:p>
        </p:txBody>
      </p:sp>
      <p:sp>
        <p:nvSpPr>
          <p:cNvPr id="7" name="Slide Number Placeholder 6"/>
          <p:cNvSpPr>
            <a:spLocks noGrp="1"/>
          </p:cNvSpPr>
          <p:nvPr>
            <p:ph type="sldNum" sz="quarter" idx="12"/>
          </p:nvPr>
        </p:nvSpPr>
        <p:spPr/>
        <p:txBody>
          <a:bodyPr/>
          <a:lstStyle>
            <a:lvl1pPr>
              <a:defRPr/>
            </a:lvl1pPr>
          </a:lstStyle>
          <a:p>
            <a:fld id="{05850F79-2FEB-41ED-97C3-16EC08D272DE}"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ru-R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7" name="Date Placeholder 6"/>
          <p:cNvSpPr>
            <a:spLocks noGrp="1"/>
          </p:cNvSpPr>
          <p:nvPr>
            <p:ph type="dt" sz="half" idx="10"/>
          </p:nvPr>
        </p:nvSpPr>
        <p:spPr/>
        <p:txBody>
          <a:bodyPr/>
          <a:lstStyle>
            <a:lvl1pPr>
              <a:defRPr/>
            </a:lvl1pPr>
          </a:lstStyle>
          <a:p>
            <a:r>
              <a:rPr lang="lv-LV"/>
              <a:t>2001.g.21.jan.</a:t>
            </a:r>
            <a:endParaRPr lang="en-US"/>
          </a:p>
        </p:txBody>
      </p:sp>
      <p:sp>
        <p:nvSpPr>
          <p:cNvPr id="8" name="Footer Placeholder 7"/>
          <p:cNvSpPr>
            <a:spLocks noGrp="1"/>
          </p:cNvSpPr>
          <p:nvPr>
            <p:ph type="ftr" sz="quarter" idx="11"/>
          </p:nvPr>
        </p:nvSpPr>
        <p:spPr/>
        <p:txBody>
          <a:bodyPr/>
          <a:lstStyle>
            <a:lvl1pPr>
              <a:defRPr/>
            </a:lvl1pPr>
          </a:lstStyle>
          <a:p>
            <a:r>
              <a:rPr lang="en-US"/>
              <a:t>Elektrības Izmaksas Attīstība: 2011.g.</a:t>
            </a:r>
          </a:p>
        </p:txBody>
      </p:sp>
      <p:sp>
        <p:nvSpPr>
          <p:cNvPr id="9" name="Slide Number Placeholder 8"/>
          <p:cNvSpPr>
            <a:spLocks noGrp="1"/>
          </p:cNvSpPr>
          <p:nvPr>
            <p:ph type="sldNum" sz="quarter" idx="12"/>
          </p:nvPr>
        </p:nvSpPr>
        <p:spPr/>
        <p:txBody>
          <a:bodyPr/>
          <a:lstStyle>
            <a:lvl1pPr>
              <a:defRPr/>
            </a:lvl1pPr>
          </a:lstStyle>
          <a:p>
            <a:fld id="{1E27CFAF-FA8B-479E-8B2D-CAD125F258FA}"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ru-RU"/>
          </a:p>
        </p:txBody>
      </p:sp>
      <p:sp>
        <p:nvSpPr>
          <p:cNvPr id="3" name="Date Placeholder 2"/>
          <p:cNvSpPr>
            <a:spLocks noGrp="1"/>
          </p:cNvSpPr>
          <p:nvPr>
            <p:ph type="dt" sz="half" idx="10"/>
          </p:nvPr>
        </p:nvSpPr>
        <p:spPr/>
        <p:txBody>
          <a:bodyPr/>
          <a:lstStyle>
            <a:lvl1pPr>
              <a:defRPr/>
            </a:lvl1pPr>
          </a:lstStyle>
          <a:p>
            <a:r>
              <a:rPr lang="lv-LV"/>
              <a:t>2001.g.21.jan.</a:t>
            </a:r>
            <a:endParaRPr lang="en-US"/>
          </a:p>
        </p:txBody>
      </p:sp>
      <p:sp>
        <p:nvSpPr>
          <p:cNvPr id="4" name="Footer Placeholder 3"/>
          <p:cNvSpPr>
            <a:spLocks noGrp="1"/>
          </p:cNvSpPr>
          <p:nvPr>
            <p:ph type="ftr" sz="quarter" idx="11"/>
          </p:nvPr>
        </p:nvSpPr>
        <p:spPr/>
        <p:txBody>
          <a:bodyPr/>
          <a:lstStyle>
            <a:lvl1pPr>
              <a:defRPr/>
            </a:lvl1pPr>
          </a:lstStyle>
          <a:p>
            <a:r>
              <a:rPr lang="en-US"/>
              <a:t>Elektrības Izmaksas Attīstība: 2011.g.</a:t>
            </a:r>
          </a:p>
        </p:txBody>
      </p:sp>
      <p:sp>
        <p:nvSpPr>
          <p:cNvPr id="5" name="Slide Number Placeholder 4"/>
          <p:cNvSpPr>
            <a:spLocks noGrp="1"/>
          </p:cNvSpPr>
          <p:nvPr>
            <p:ph type="sldNum" sz="quarter" idx="12"/>
          </p:nvPr>
        </p:nvSpPr>
        <p:spPr/>
        <p:txBody>
          <a:bodyPr/>
          <a:lstStyle>
            <a:lvl1pPr>
              <a:defRPr/>
            </a:lvl1pPr>
          </a:lstStyle>
          <a:p>
            <a:fld id="{A076458B-76EA-4F60-BA80-161E4275EAE2}"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r>
              <a:rPr lang="lv-LV"/>
              <a:t>2001.g.21.jan.</a:t>
            </a:r>
            <a:endParaRPr lang="en-US"/>
          </a:p>
        </p:txBody>
      </p:sp>
      <p:sp>
        <p:nvSpPr>
          <p:cNvPr id="3" name="Footer Placeholder 2"/>
          <p:cNvSpPr>
            <a:spLocks noGrp="1"/>
          </p:cNvSpPr>
          <p:nvPr>
            <p:ph type="ftr" sz="quarter" idx="11"/>
          </p:nvPr>
        </p:nvSpPr>
        <p:spPr/>
        <p:txBody>
          <a:bodyPr/>
          <a:lstStyle>
            <a:lvl1pPr>
              <a:defRPr/>
            </a:lvl1pPr>
          </a:lstStyle>
          <a:p>
            <a:r>
              <a:rPr lang="en-US"/>
              <a:t>Elektrības Izmaksas Attīstība: 2011.g.</a:t>
            </a:r>
          </a:p>
        </p:txBody>
      </p:sp>
      <p:sp>
        <p:nvSpPr>
          <p:cNvPr id="4" name="Slide Number Placeholder 3"/>
          <p:cNvSpPr>
            <a:spLocks noGrp="1"/>
          </p:cNvSpPr>
          <p:nvPr>
            <p:ph type="sldNum" sz="quarter" idx="12"/>
          </p:nvPr>
        </p:nvSpPr>
        <p:spPr/>
        <p:txBody>
          <a:bodyPr/>
          <a:lstStyle>
            <a:lvl1pPr>
              <a:defRPr/>
            </a:lvl1pPr>
          </a:lstStyle>
          <a:p>
            <a:fld id="{7DFFB5E6-50BB-4D46-9931-658F5EA4BFD5}"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ru-R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lv-LV"/>
              <a:t>2001.g.21.jan.</a:t>
            </a:r>
            <a:endParaRPr lang="en-US"/>
          </a:p>
        </p:txBody>
      </p:sp>
      <p:sp>
        <p:nvSpPr>
          <p:cNvPr id="6" name="Footer Placeholder 5"/>
          <p:cNvSpPr>
            <a:spLocks noGrp="1"/>
          </p:cNvSpPr>
          <p:nvPr>
            <p:ph type="ftr" sz="quarter" idx="11"/>
          </p:nvPr>
        </p:nvSpPr>
        <p:spPr/>
        <p:txBody>
          <a:bodyPr/>
          <a:lstStyle>
            <a:lvl1pPr>
              <a:defRPr/>
            </a:lvl1pPr>
          </a:lstStyle>
          <a:p>
            <a:r>
              <a:rPr lang="en-US"/>
              <a:t>Elektrības Izmaksas Attīstība: 2011.g.</a:t>
            </a:r>
          </a:p>
        </p:txBody>
      </p:sp>
      <p:sp>
        <p:nvSpPr>
          <p:cNvPr id="7" name="Slide Number Placeholder 6"/>
          <p:cNvSpPr>
            <a:spLocks noGrp="1"/>
          </p:cNvSpPr>
          <p:nvPr>
            <p:ph type="sldNum" sz="quarter" idx="12"/>
          </p:nvPr>
        </p:nvSpPr>
        <p:spPr/>
        <p:txBody>
          <a:bodyPr/>
          <a:lstStyle>
            <a:lvl1pPr>
              <a:defRPr/>
            </a:lvl1pPr>
          </a:lstStyle>
          <a:p>
            <a:fld id="{71A9EEB5-064B-4CAD-A70B-CE201B052498}"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ru-R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lv-LV"/>
              <a:t>2001.g.21.jan.</a:t>
            </a:r>
            <a:endParaRPr lang="en-US"/>
          </a:p>
        </p:txBody>
      </p:sp>
      <p:sp>
        <p:nvSpPr>
          <p:cNvPr id="6" name="Footer Placeholder 5"/>
          <p:cNvSpPr>
            <a:spLocks noGrp="1"/>
          </p:cNvSpPr>
          <p:nvPr>
            <p:ph type="ftr" sz="quarter" idx="11"/>
          </p:nvPr>
        </p:nvSpPr>
        <p:spPr/>
        <p:txBody>
          <a:bodyPr/>
          <a:lstStyle>
            <a:lvl1pPr>
              <a:defRPr/>
            </a:lvl1pPr>
          </a:lstStyle>
          <a:p>
            <a:r>
              <a:rPr lang="en-US"/>
              <a:t>Elektrības Izmaksas Attīstība: 2011.g.</a:t>
            </a:r>
          </a:p>
        </p:txBody>
      </p:sp>
      <p:sp>
        <p:nvSpPr>
          <p:cNvPr id="7" name="Slide Number Placeholder 6"/>
          <p:cNvSpPr>
            <a:spLocks noGrp="1"/>
          </p:cNvSpPr>
          <p:nvPr>
            <p:ph type="sldNum" sz="quarter" idx="12"/>
          </p:nvPr>
        </p:nvSpPr>
        <p:spPr/>
        <p:txBody>
          <a:bodyPr/>
          <a:lstStyle>
            <a:lvl1pPr>
              <a:defRPr/>
            </a:lvl1pPr>
          </a:lstStyle>
          <a:p>
            <a:fld id="{75A14374-8D1A-46C9-B8BB-8BC5727AA390}"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74" name="Group 2"/>
          <p:cNvGrpSpPr>
            <a:grpSpLocks/>
          </p:cNvGrpSpPr>
          <p:nvPr/>
        </p:nvGrpSpPr>
        <p:grpSpPr bwMode="auto">
          <a:xfrm>
            <a:off x="0" y="0"/>
            <a:ext cx="9147175" cy="6867525"/>
            <a:chOff x="0" y="0"/>
            <a:chExt cx="5762" cy="4326"/>
          </a:xfrm>
        </p:grpSpPr>
        <p:sp>
          <p:nvSpPr>
            <p:cNvPr id="3075" name="Rectangle 3"/>
            <p:cNvSpPr>
              <a:spLocks noChangeArrowheads="1"/>
            </p:cNvSpPr>
            <p:nvPr userDrawn="1"/>
          </p:nvSpPr>
          <p:spPr bwMode="hidden">
            <a:xfrm>
              <a:off x="0" y="0"/>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076" name="Rectangle 4"/>
            <p:cNvSpPr>
              <a:spLocks noChangeArrowheads="1"/>
            </p:cNvSpPr>
            <p:nvPr userDrawn="1"/>
          </p:nvSpPr>
          <p:spPr bwMode="hidden">
            <a:xfrm>
              <a:off x="96"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077" name="Rectangle 5"/>
            <p:cNvSpPr>
              <a:spLocks noChangeArrowheads="1"/>
            </p:cNvSpPr>
            <p:nvPr userDrawn="1"/>
          </p:nvSpPr>
          <p:spPr bwMode="hidden">
            <a:xfrm>
              <a:off x="192"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078" name="Rectangle 6"/>
            <p:cNvSpPr>
              <a:spLocks noChangeArrowheads="1"/>
            </p:cNvSpPr>
            <p:nvPr userDrawn="1"/>
          </p:nvSpPr>
          <p:spPr bwMode="hidden">
            <a:xfrm>
              <a:off x="288"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079" name="Rectangle 7"/>
            <p:cNvSpPr>
              <a:spLocks noChangeArrowheads="1"/>
            </p:cNvSpPr>
            <p:nvPr userDrawn="1"/>
          </p:nvSpPr>
          <p:spPr bwMode="hidden">
            <a:xfrm>
              <a:off x="384"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080" name="Rectangle 8"/>
            <p:cNvSpPr>
              <a:spLocks noChangeArrowheads="1"/>
            </p:cNvSpPr>
            <p:nvPr userDrawn="1"/>
          </p:nvSpPr>
          <p:spPr bwMode="hidden">
            <a:xfrm>
              <a:off x="480"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081" name="Rectangle 9"/>
            <p:cNvSpPr>
              <a:spLocks noChangeArrowheads="1"/>
            </p:cNvSpPr>
            <p:nvPr userDrawn="1"/>
          </p:nvSpPr>
          <p:spPr bwMode="hidden">
            <a:xfrm>
              <a:off x="576"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082" name="Rectangle 10"/>
            <p:cNvSpPr>
              <a:spLocks noChangeArrowheads="1"/>
            </p:cNvSpPr>
            <p:nvPr userDrawn="1"/>
          </p:nvSpPr>
          <p:spPr bwMode="hidden">
            <a:xfrm>
              <a:off x="672"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083" name="Rectangle 11"/>
            <p:cNvSpPr>
              <a:spLocks noChangeArrowheads="1"/>
            </p:cNvSpPr>
            <p:nvPr userDrawn="1"/>
          </p:nvSpPr>
          <p:spPr bwMode="hidden">
            <a:xfrm>
              <a:off x="768"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084" name="Rectangle 12"/>
            <p:cNvSpPr>
              <a:spLocks noChangeArrowheads="1"/>
            </p:cNvSpPr>
            <p:nvPr userDrawn="1"/>
          </p:nvSpPr>
          <p:spPr bwMode="hidden">
            <a:xfrm>
              <a:off x="864"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085" name="Rectangle 13"/>
            <p:cNvSpPr>
              <a:spLocks noChangeArrowheads="1"/>
            </p:cNvSpPr>
            <p:nvPr userDrawn="1"/>
          </p:nvSpPr>
          <p:spPr bwMode="hidden">
            <a:xfrm>
              <a:off x="960"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086" name="Rectangle 14"/>
            <p:cNvSpPr>
              <a:spLocks noChangeArrowheads="1"/>
            </p:cNvSpPr>
            <p:nvPr userDrawn="1"/>
          </p:nvSpPr>
          <p:spPr bwMode="hidden">
            <a:xfrm>
              <a:off x="1056"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087" name="Rectangle 15"/>
            <p:cNvSpPr>
              <a:spLocks noChangeArrowheads="1"/>
            </p:cNvSpPr>
            <p:nvPr userDrawn="1"/>
          </p:nvSpPr>
          <p:spPr bwMode="hidden">
            <a:xfrm>
              <a:off x="1152"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088" name="Rectangle 16"/>
            <p:cNvSpPr>
              <a:spLocks noChangeArrowheads="1"/>
            </p:cNvSpPr>
            <p:nvPr userDrawn="1"/>
          </p:nvSpPr>
          <p:spPr bwMode="hidden">
            <a:xfrm>
              <a:off x="1248"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089" name="Rectangle 17"/>
            <p:cNvSpPr>
              <a:spLocks noChangeArrowheads="1"/>
            </p:cNvSpPr>
            <p:nvPr userDrawn="1"/>
          </p:nvSpPr>
          <p:spPr bwMode="hidden">
            <a:xfrm>
              <a:off x="1344"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090" name="Rectangle 18"/>
            <p:cNvSpPr>
              <a:spLocks noChangeArrowheads="1"/>
            </p:cNvSpPr>
            <p:nvPr userDrawn="1"/>
          </p:nvSpPr>
          <p:spPr bwMode="hidden">
            <a:xfrm>
              <a:off x="1440"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091" name="Rectangle 19"/>
            <p:cNvSpPr>
              <a:spLocks noChangeArrowheads="1"/>
            </p:cNvSpPr>
            <p:nvPr userDrawn="1"/>
          </p:nvSpPr>
          <p:spPr bwMode="hidden">
            <a:xfrm>
              <a:off x="1536"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092" name="Rectangle 20"/>
            <p:cNvSpPr>
              <a:spLocks noChangeArrowheads="1"/>
            </p:cNvSpPr>
            <p:nvPr userDrawn="1"/>
          </p:nvSpPr>
          <p:spPr bwMode="hidden">
            <a:xfrm>
              <a:off x="1632"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093" name="Rectangle 21"/>
            <p:cNvSpPr>
              <a:spLocks noChangeArrowheads="1"/>
            </p:cNvSpPr>
            <p:nvPr userDrawn="1"/>
          </p:nvSpPr>
          <p:spPr bwMode="hidden">
            <a:xfrm>
              <a:off x="1728"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094" name="Rectangle 22"/>
            <p:cNvSpPr>
              <a:spLocks noChangeArrowheads="1"/>
            </p:cNvSpPr>
            <p:nvPr userDrawn="1"/>
          </p:nvSpPr>
          <p:spPr bwMode="hidden">
            <a:xfrm>
              <a:off x="1824"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095" name="Rectangle 23"/>
            <p:cNvSpPr>
              <a:spLocks noChangeArrowheads="1"/>
            </p:cNvSpPr>
            <p:nvPr userDrawn="1"/>
          </p:nvSpPr>
          <p:spPr bwMode="hidden">
            <a:xfrm>
              <a:off x="1920"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096" name="Rectangle 24"/>
            <p:cNvSpPr>
              <a:spLocks noChangeArrowheads="1"/>
            </p:cNvSpPr>
            <p:nvPr userDrawn="1"/>
          </p:nvSpPr>
          <p:spPr bwMode="hidden">
            <a:xfrm>
              <a:off x="2016"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097" name="Rectangle 25"/>
            <p:cNvSpPr>
              <a:spLocks noChangeArrowheads="1"/>
            </p:cNvSpPr>
            <p:nvPr userDrawn="1"/>
          </p:nvSpPr>
          <p:spPr bwMode="hidden">
            <a:xfrm>
              <a:off x="2112"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098" name="Rectangle 26"/>
            <p:cNvSpPr>
              <a:spLocks noChangeArrowheads="1"/>
            </p:cNvSpPr>
            <p:nvPr userDrawn="1"/>
          </p:nvSpPr>
          <p:spPr bwMode="hidden">
            <a:xfrm>
              <a:off x="2208"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099" name="Rectangle 27"/>
            <p:cNvSpPr>
              <a:spLocks noChangeArrowheads="1"/>
            </p:cNvSpPr>
            <p:nvPr userDrawn="1"/>
          </p:nvSpPr>
          <p:spPr bwMode="hidden">
            <a:xfrm>
              <a:off x="2304"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00" name="Rectangle 28"/>
            <p:cNvSpPr>
              <a:spLocks noChangeArrowheads="1"/>
            </p:cNvSpPr>
            <p:nvPr userDrawn="1"/>
          </p:nvSpPr>
          <p:spPr bwMode="hidden">
            <a:xfrm>
              <a:off x="2400"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01" name="Rectangle 29"/>
            <p:cNvSpPr>
              <a:spLocks noChangeArrowheads="1"/>
            </p:cNvSpPr>
            <p:nvPr userDrawn="1"/>
          </p:nvSpPr>
          <p:spPr bwMode="hidden">
            <a:xfrm>
              <a:off x="2496"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02" name="Rectangle 30"/>
            <p:cNvSpPr>
              <a:spLocks noChangeArrowheads="1"/>
            </p:cNvSpPr>
            <p:nvPr userDrawn="1"/>
          </p:nvSpPr>
          <p:spPr bwMode="hidden">
            <a:xfrm>
              <a:off x="2592"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03" name="Rectangle 31"/>
            <p:cNvSpPr>
              <a:spLocks noChangeArrowheads="1"/>
            </p:cNvSpPr>
            <p:nvPr userDrawn="1"/>
          </p:nvSpPr>
          <p:spPr bwMode="hidden">
            <a:xfrm>
              <a:off x="2688"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04" name="Rectangle 32"/>
            <p:cNvSpPr>
              <a:spLocks noChangeArrowheads="1"/>
            </p:cNvSpPr>
            <p:nvPr userDrawn="1"/>
          </p:nvSpPr>
          <p:spPr bwMode="hidden">
            <a:xfrm>
              <a:off x="2784"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05" name="Rectangle 33"/>
            <p:cNvSpPr>
              <a:spLocks noChangeArrowheads="1"/>
            </p:cNvSpPr>
            <p:nvPr userDrawn="1"/>
          </p:nvSpPr>
          <p:spPr bwMode="hidden">
            <a:xfrm>
              <a:off x="2880"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06" name="Rectangle 34"/>
            <p:cNvSpPr>
              <a:spLocks noChangeArrowheads="1"/>
            </p:cNvSpPr>
            <p:nvPr userDrawn="1"/>
          </p:nvSpPr>
          <p:spPr bwMode="hidden">
            <a:xfrm>
              <a:off x="2976"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07" name="Rectangle 35"/>
            <p:cNvSpPr>
              <a:spLocks noChangeArrowheads="1"/>
            </p:cNvSpPr>
            <p:nvPr userDrawn="1"/>
          </p:nvSpPr>
          <p:spPr bwMode="hidden">
            <a:xfrm>
              <a:off x="3072"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08" name="Rectangle 36"/>
            <p:cNvSpPr>
              <a:spLocks noChangeArrowheads="1"/>
            </p:cNvSpPr>
            <p:nvPr userDrawn="1"/>
          </p:nvSpPr>
          <p:spPr bwMode="hidden">
            <a:xfrm>
              <a:off x="3168"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09" name="Rectangle 37"/>
            <p:cNvSpPr>
              <a:spLocks noChangeArrowheads="1"/>
            </p:cNvSpPr>
            <p:nvPr userDrawn="1"/>
          </p:nvSpPr>
          <p:spPr bwMode="hidden">
            <a:xfrm>
              <a:off x="3264"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10" name="Rectangle 38"/>
            <p:cNvSpPr>
              <a:spLocks noChangeArrowheads="1"/>
            </p:cNvSpPr>
            <p:nvPr userDrawn="1"/>
          </p:nvSpPr>
          <p:spPr bwMode="hidden">
            <a:xfrm>
              <a:off x="3360"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11" name="Rectangle 39"/>
            <p:cNvSpPr>
              <a:spLocks noChangeArrowheads="1"/>
            </p:cNvSpPr>
            <p:nvPr userDrawn="1"/>
          </p:nvSpPr>
          <p:spPr bwMode="hidden">
            <a:xfrm>
              <a:off x="3456"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12" name="Rectangle 40"/>
            <p:cNvSpPr>
              <a:spLocks noChangeArrowheads="1"/>
            </p:cNvSpPr>
            <p:nvPr userDrawn="1"/>
          </p:nvSpPr>
          <p:spPr bwMode="hidden">
            <a:xfrm>
              <a:off x="3552"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13" name="Rectangle 41"/>
            <p:cNvSpPr>
              <a:spLocks noChangeArrowheads="1"/>
            </p:cNvSpPr>
            <p:nvPr userDrawn="1"/>
          </p:nvSpPr>
          <p:spPr bwMode="hidden">
            <a:xfrm>
              <a:off x="3648"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14" name="Rectangle 42"/>
            <p:cNvSpPr>
              <a:spLocks noChangeArrowheads="1"/>
            </p:cNvSpPr>
            <p:nvPr userDrawn="1"/>
          </p:nvSpPr>
          <p:spPr bwMode="hidden">
            <a:xfrm>
              <a:off x="3744"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15" name="Rectangle 43"/>
            <p:cNvSpPr>
              <a:spLocks noChangeArrowheads="1"/>
            </p:cNvSpPr>
            <p:nvPr userDrawn="1"/>
          </p:nvSpPr>
          <p:spPr bwMode="hidden">
            <a:xfrm>
              <a:off x="3840"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16" name="Rectangle 44"/>
            <p:cNvSpPr>
              <a:spLocks noChangeArrowheads="1"/>
            </p:cNvSpPr>
            <p:nvPr userDrawn="1"/>
          </p:nvSpPr>
          <p:spPr bwMode="hidden">
            <a:xfrm>
              <a:off x="3936"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17" name="Rectangle 45"/>
            <p:cNvSpPr>
              <a:spLocks noChangeArrowheads="1"/>
            </p:cNvSpPr>
            <p:nvPr userDrawn="1"/>
          </p:nvSpPr>
          <p:spPr bwMode="hidden">
            <a:xfrm>
              <a:off x="4032"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18" name="Rectangle 46"/>
            <p:cNvSpPr>
              <a:spLocks noChangeArrowheads="1"/>
            </p:cNvSpPr>
            <p:nvPr userDrawn="1"/>
          </p:nvSpPr>
          <p:spPr bwMode="hidden">
            <a:xfrm>
              <a:off x="4128"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19" name="Rectangle 47"/>
            <p:cNvSpPr>
              <a:spLocks noChangeArrowheads="1"/>
            </p:cNvSpPr>
            <p:nvPr userDrawn="1"/>
          </p:nvSpPr>
          <p:spPr bwMode="hidden">
            <a:xfrm>
              <a:off x="4224"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20" name="Rectangle 48"/>
            <p:cNvSpPr>
              <a:spLocks noChangeArrowheads="1"/>
            </p:cNvSpPr>
            <p:nvPr userDrawn="1"/>
          </p:nvSpPr>
          <p:spPr bwMode="hidden">
            <a:xfrm>
              <a:off x="4320"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21" name="Rectangle 49"/>
            <p:cNvSpPr>
              <a:spLocks noChangeArrowheads="1"/>
            </p:cNvSpPr>
            <p:nvPr userDrawn="1"/>
          </p:nvSpPr>
          <p:spPr bwMode="hidden">
            <a:xfrm>
              <a:off x="4416"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22" name="Rectangle 50"/>
            <p:cNvSpPr>
              <a:spLocks noChangeArrowheads="1"/>
            </p:cNvSpPr>
            <p:nvPr userDrawn="1"/>
          </p:nvSpPr>
          <p:spPr bwMode="hidden">
            <a:xfrm>
              <a:off x="4512"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23" name="Rectangle 51"/>
            <p:cNvSpPr>
              <a:spLocks noChangeArrowheads="1"/>
            </p:cNvSpPr>
            <p:nvPr userDrawn="1"/>
          </p:nvSpPr>
          <p:spPr bwMode="hidden">
            <a:xfrm>
              <a:off x="4608"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24" name="Rectangle 52"/>
            <p:cNvSpPr>
              <a:spLocks noChangeArrowheads="1"/>
            </p:cNvSpPr>
            <p:nvPr userDrawn="1"/>
          </p:nvSpPr>
          <p:spPr bwMode="hidden">
            <a:xfrm>
              <a:off x="4704"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25" name="Rectangle 53"/>
            <p:cNvSpPr>
              <a:spLocks noChangeArrowheads="1"/>
            </p:cNvSpPr>
            <p:nvPr userDrawn="1"/>
          </p:nvSpPr>
          <p:spPr bwMode="hidden">
            <a:xfrm>
              <a:off x="4800"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26" name="Rectangle 54"/>
            <p:cNvSpPr>
              <a:spLocks noChangeArrowheads="1"/>
            </p:cNvSpPr>
            <p:nvPr userDrawn="1"/>
          </p:nvSpPr>
          <p:spPr bwMode="hidden">
            <a:xfrm>
              <a:off x="4896"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27" name="Rectangle 55"/>
            <p:cNvSpPr>
              <a:spLocks noChangeArrowheads="1"/>
            </p:cNvSpPr>
            <p:nvPr userDrawn="1"/>
          </p:nvSpPr>
          <p:spPr bwMode="hidden">
            <a:xfrm>
              <a:off x="4992"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28" name="Rectangle 56"/>
            <p:cNvSpPr>
              <a:spLocks noChangeArrowheads="1"/>
            </p:cNvSpPr>
            <p:nvPr userDrawn="1"/>
          </p:nvSpPr>
          <p:spPr bwMode="hidden">
            <a:xfrm>
              <a:off x="5088"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29" name="Rectangle 57"/>
            <p:cNvSpPr>
              <a:spLocks noChangeArrowheads="1"/>
            </p:cNvSpPr>
            <p:nvPr userDrawn="1"/>
          </p:nvSpPr>
          <p:spPr bwMode="hidden">
            <a:xfrm>
              <a:off x="5184"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30" name="Rectangle 58"/>
            <p:cNvSpPr>
              <a:spLocks noChangeArrowheads="1"/>
            </p:cNvSpPr>
            <p:nvPr userDrawn="1"/>
          </p:nvSpPr>
          <p:spPr bwMode="hidden">
            <a:xfrm>
              <a:off x="5280"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31" name="Rectangle 59"/>
            <p:cNvSpPr>
              <a:spLocks noChangeArrowheads="1"/>
            </p:cNvSpPr>
            <p:nvPr userDrawn="1"/>
          </p:nvSpPr>
          <p:spPr bwMode="hidden">
            <a:xfrm>
              <a:off x="5376"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32" name="Rectangle 60"/>
            <p:cNvSpPr>
              <a:spLocks noChangeArrowheads="1"/>
            </p:cNvSpPr>
            <p:nvPr userDrawn="1"/>
          </p:nvSpPr>
          <p:spPr bwMode="hidden">
            <a:xfrm>
              <a:off x="5472"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33" name="Rectangle 61"/>
            <p:cNvSpPr>
              <a:spLocks noChangeArrowheads="1"/>
            </p:cNvSpPr>
            <p:nvPr userDrawn="1"/>
          </p:nvSpPr>
          <p:spPr bwMode="hidden">
            <a:xfrm>
              <a:off x="5568"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34" name="Rectangle 62"/>
            <p:cNvSpPr>
              <a:spLocks noChangeArrowheads="1"/>
            </p:cNvSpPr>
            <p:nvPr userDrawn="1"/>
          </p:nvSpPr>
          <p:spPr bwMode="hidden">
            <a:xfrm>
              <a:off x="5664" y="6"/>
              <a:ext cx="48" cy="4320"/>
            </a:xfrm>
            <a:prstGeom prst="rect">
              <a:avLst/>
            </a:prstGeom>
            <a:solidFill>
              <a:schemeClr val="accent2"/>
            </a:solidFill>
            <a:ln w="9525">
              <a:noFill/>
              <a:miter lim="800000"/>
              <a:headEnd/>
              <a:tailEnd/>
            </a:ln>
            <a:effectLst/>
          </p:spPr>
          <p:txBody>
            <a:bodyPr wrap="none" anchor="ctr"/>
            <a:lstStyle/>
            <a:p>
              <a:endParaRPr lang="ru-RU"/>
            </a:p>
          </p:txBody>
        </p:sp>
        <p:sp>
          <p:nvSpPr>
            <p:cNvPr id="3135" name="Rectangle 63"/>
            <p:cNvSpPr>
              <a:spLocks noChangeArrowheads="1"/>
            </p:cNvSpPr>
            <p:nvPr userDrawn="1"/>
          </p:nvSpPr>
          <p:spPr bwMode="hidden">
            <a:xfrm>
              <a:off x="431" y="0"/>
              <a:ext cx="5331" cy="4320"/>
            </a:xfrm>
            <a:prstGeom prst="rect">
              <a:avLst/>
            </a:prstGeom>
            <a:solidFill>
              <a:schemeClr val="accent1">
                <a:alpha val="50000"/>
              </a:schemeClr>
            </a:solidFill>
            <a:ln w="9525">
              <a:noFill/>
              <a:miter lim="800000"/>
              <a:headEnd/>
              <a:tailEnd/>
            </a:ln>
            <a:effectLst/>
          </p:spPr>
          <p:txBody>
            <a:bodyPr wrap="none" anchor="ctr"/>
            <a:lstStyle/>
            <a:p>
              <a:endParaRPr lang="ru-RU"/>
            </a:p>
          </p:txBody>
        </p:sp>
        <p:sp>
          <p:nvSpPr>
            <p:cNvPr id="3136" name="Rectangle 64"/>
            <p:cNvSpPr>
              <a:spLocks noChangeArrowheads="1"/>
            </p:cNvSpPr>
            <p:nvPr userDrawn="1"/>
          </p:nvSpPr>
          <p:spPr bwMode="blackGray">
            <a:xfrm>
              <a:off x="0" y="1081"/>
              <a:ext cx="4378" cy="47"/>
            </a:xfrm>
            <a:prstGeom prst="rect">
              <a:avLst/>
            </a:prstGeom>
            <a:solidFill>
              <a:schemeClr val="hlink">
                <a:alpha val="50000"/>
              </a:schemeClr>
            </a:solidFill>
            <a:ln w="9525">
              <a:noFill/>
              <a:miter lim="800000"/>
              <a:headEnd/>
              <a:tailEnd/>
            </a:ln>
            <a:effectLst/>
          </p:spPr>
          <p:txBody>
            <a:bodyPr wrap="none" anchor="ctr"/>
            <a:lstStyle/>
            <a:p>
              <a:endParaRPr lang="ru-RU"/>
            </a:p>
          </p:txBody>
        </p:sp>
      </p:grpSp>
      <p:sp>
        <p:nvSpPr>
          <p:cNvPr id="3138" name="Rectangle 66"/>
          <p:cNvSpPr>
            <a:spLocks noGrp="1" noChangeArrowheads="1"/>
          </p:cNvSpPr>
          <p:nvPr>
            <p:ph type="body" idx="1"/>
          </p:nvPr>
        </p:nvSpPr>
        <p:spPr bwMode="auto">
          <a:xfrm>
            <a:off x="912813" y="1905000"/>
            <a:ext cx="8110537"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139" name="Rectangle 67"/>
          <p:cNvSpPr>
            <a:spLocks noGrp="1" noChangeArrowheads="1"/>
          </p:cNvSpPr>
          <p:nvPr>
            <p:ph type="dt" sz="half" idx="2"/>
          </p:nvPr>
        </p:nvSpPr>
        <p:spPr bwMode="auto">
          <a:xfrm>
            <a:off x="1152525" y="62865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solidFill>
                  <a:schemeClr val="tx2"/>
                </a:solidFill>
              </a:defRPr>
            </a:lvl1pPr>
          </a:lstStyle>
          <a:p>
            <a:r>
              <a:rPr lang="lv-LV"/>
              <a:t>2001.g.21.jan.</a:t>
            </a:r>
            <a:endParaRPr lang="en-US"/>
          </a:p>
        </p:txBody>
      </p:sp>
      <p:sp>
        <p:nvSpPr>
          <p:cNvPr id="3140" name="Rectangle 68"/>
          <p:cNvSpPr>
            <a:spLocks noGrp="1" noChangeArrowheads="1"/>
          </p:cNvSpPr>
          <p:nvPr>
            <p:ph type="ftr" sz="quarter" idx="3"/>
          </p:nvPr>
        </p:nvSpPr>
        <p:spPr bwMode="auto">
          <a:xfrm>
            <a:off x="3124200" y="6286500"/>
            <a:ext cx="3810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solidFill>
                  <a:schemeClr val="tx2"/>
                </a:solidFill>
              </a:defRPr>
            </a:lvl1pPr>
          </a:lstStyle>
          <a:p>
            <a:r>
              <a:rPr lang="en-US"/>
              <a:t>Elektrības Izmaksas Attīstība: 2011.g.</a:t>
            </a:r>
          </a:p>
        </p:txBody>
      </p:sp>
      <p:sp>
        <p:nvSpPr>
          <p:cNvPr id="3141" name="Rectangle 69"/>
          <p:cNvSpPr>
            <a:spLocks noGrp="1" noChangeArrowheads="1"/>
          </p:cNvSpPr>
          <p:nvPr>
            <p:ph type="sldNum" sz="quarter" idx="4"/>
          </p:nvPr>
        </p:nvSpPr>
        <p:spPr bwMode="auto">
          <a:xfrm>
            <a:off x="7019925" y="62865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solidFill>
                  <a:schemeClr val="tx2"/>
                </a:solidFill>
              </a:defRPr>
            </a:lvl1pPr>
          </a:lstStyle>
          <a:p>
            <a:fld id="{D64D93EA-ACD8-4D11-A88B-C10F9FD03A9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hdr="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Verdana" pitchFamily="34" charset="0"/>
          <a:cs typeface="Times New Roman" pitchFamily="18" charset="0"/>
        </a:defRPr>
      </a:lvl2pPr>
      <a:lvl3pPr algn="l" rtl="0" fontAlgn="base">
        <a:spcBef>
          <a:spcPct val="0"/>
        </a:spcBef>
        <a:spcAft>
          <a:spcPct val="0"/>
        </a:spcAft>
        <a:defRPr sz="4400">
          <a:solidFill>
            <a:schemeClr val="tx2"/>
          </a:solidFill>
          <a:latin typeface="Verdana" pitchFamily="34" charset="0"/>
          <a:cs typeface="Times New Roman" pitchFamily="18" charset="0"/>
        </a:defRPr>
      </a:lvl3pPr>
      <a:lvl4pPr algn="l" rtl="0" fontAlgn="base">
        <a:spcBef>
          <a:spcPct val="0"/>
        </a:spcBef>
        <a:spcAft>
          <a:spcPct val="0"/>
        </a:spcAft>
        <a:defRPr sz="4400">
          <a:solidFill>
            <a:schemeClr val="tx2"/>
          </a:solidFill>
          <a:latin typeface="Verdana" pitchFamily="34" charset="0"/>
          <a:cs typeface="Times New Roman" pitchFamily="18" charset="0"/>
        </a:defRPr>
      </a:lvl4pPr>
      <a:lvl5pPr algn="l" rtl="0" fontAlgn="base">
        <a:spcBef>
          <a:spcPct val="0"/>
        </a:spcBef>
        <a:spcAft>
          <a:spcPct val="0"/>
        </a:spcAft>
        <a:defRPr sz="4400">
          <a:solidFill>
            <a:schemeClr val="tx2"/>
          </a:solidFill>
          <a:latin typeface="Verdana" pitchFamily="34" charset="0"/>
          <a:cs typeface="Times New Roman" pitchFamily="18" charset="0"/>
        </a:defRPr>
      </a:lvl5pPr>
      <a:lvl6pPr marL="457200" algn="l" rtl="0" fontAlgn="base">
        <a:spcBef>
          <a:spcPct val="0"/>
        </a:spcBef>
        <a:spcAft>
          <a:spcPct val="0"/>
        </a:spcAft>
        <a:defRPr sz="4400">
          <a:solidFill>
            <a:schemeClr val="tx2"/>
          </a:solidFill>
          <a:latin typeface="Verdana" pitchFamily="34" charset="0"/>
          <a:cs typeface="Times New Roman" pitchFamily="18" charset="0"/>
        </a:defRPr>
      </a:lvl6pPr>
      <a:lvl7pPr marL="914400" algn="l" rtl="0" fontAlgn="base">
        <a:spcBef>
          <a:spcPct val="0"/>
        </a:spcBef>
        <a:spcAft>
          <a:spcPct val="0"/>
        </a:spcAft>
        <a:defRPr sz="4400">
          <a:solidFill>
            <a:schemeClr val="tx2"/>
          </a:solidFill>
          <a:latin typeface="Verdana" pitchFamily="34" charset="0"/>
          <a:cs typeface="Times New Roman" pitchFamily="18" charset="0"/>
        </a:defRPr>
      </a:lvl7pPr>
      <a:lvl8pPr marL="1371600" algn="l" rtl="0" fontAlgn="base">
        <a:spcBef>
          <a:spcPct val="0"/>
        </a:spcBef>
        <a:spcAft>
          <a:spcPct val="0"/>
        </a:spcAft>
        <a:defRPr sz="4400">
          <a:solidFill>
            <a:schemeClr val="tx2"/>
          </a:solidFill>
          <a:latin typeface="Verdana" pitchFamily="34" charset="0"/>
          <a:cs typeface="Times New Roman" pitchFamily="18" charset="0"/>
        </a:defRPr>
      </a:lvl8pPr>
      <a:lvl9pPr marL="1828800" algn="l" rtl="0" fontAlgn="base">
        <a:spcBef>
          <a:spcPct val="0"/>
        </a:spcBef>
        <a:spcAft>
          <a:spcPct val="0"/>
        </a:spcAft>
        <a:defRPr sz="4400">
          <a:solidFill>
            <a:schemeClr val="tx2"/>
          </a:solidFill>
          <a:latin typeface="Verdana" pitchFamily="34" charset="0"/>
          <a:cs typeface="Times New Roman" pitchFamily="18" charset="0"/>
        </a:defRPr>
      </a:lvl9pPr>
    </p:titleStyle>
    <p:bodyStyle>
      <a:lvl1pPr marL="342900" indent="-342900" algn="l" rtl="0" fontAlgn="base">
        <a:spcBef>
          <a:spcPct val="20000"/>
        </a:spcBef>
        <a:spcAft>
          <a:spcPct val="0"/>
        </a:spcAft>
        <a:buClr>
          <a:schemeClr val="folHlink"/>
        </a:buClr>
        <a:buSzPct val="75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folHlink"/>
        </a:buClr>
        <a:buSzPct val="70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tx2"/>
        </a:buClr>
        <a:buChar char="•"/>
        <a:defRPr sz="2400">
          <a:solidFill>
            <a:schemeClr val="tx1"/>
          </a:solidFill>
          <a:latin typeface="+mn-lt"/>
          <a:cs typeface="+mn-cs"/>
        </a:defRPr>
      </a:lvl3pPr>
      <a:lvl4pPr marL="1600200" indent="-228600" algn="l" rtl="0" fontAlgn="base">
        <a:spcBef>
          <a:spcPct val="20000"/>
        </a:spcBef>
        <a:spcAft>
          <a:spcPct val="0"/>
        </a:spcAft>
        <a:buClr>
          <a:schemeClr val="hlink"/>
        </a:buClr>
        <a:buChar char="•"/>
        <a:defRPr sz="2000">
          <a:solidFill>
            <a:schemeClr val="tx1"/>
          </a:solidFill>
          <a:latin typeface="+mn-lt"/>
          <a:cs typeface="+mn-cs"/>
        </a:defRPr>
      </a:lvl4pPr>
      <a:lvl5pPr marL="2057400" indent="-228600" algn="l" rtl="0" fontAlgn="base">
        <a:spcBef>
          <a:spcPct val="20000"/>
        </a:spcBef>
        <a:spcAft>
          <a:spcPct val="0"/>
        </a:spcAft>
        <a:buClr>
          <a:schemeClr val="tx1"/>
        </a:buClr>
        <a:buSzPct val="85000"/>
        <a:buChar char="•"/>
        <a:defRPr sz="2000">
          <a:solidFill>
            <a:schemeClr val="tx1"/>
          </a:solidFill>
          <a:latin typeface="+mn-lt"/>
          <a:cs typeface="+mn-cs"/>
        </a:defRPr>
      </a:lvl5pPr>
      <a:lvl6pPr marL="2514600" indent="-228600" algn="l" rtl="0" fontAlgn="base">
        <a:spcBef>
          <a:spcPct val="20000"/>
        </a:spcBef>
        <a:spcAft>
          <a:spcPct val="0"/>
        </a:spcAft>
        <a:buClr>
          <a:schemeClr val="tx1"/>
        </a:buClr>
        <a:buSzPct val="85000"/>
        <a:buChar char="•"/>
        <a:defRPr sz="2000">
          <a:solidFill>
            <a:schemeClr val="tx1"/>
          </a:solidFill>
          <a:latin typeface="+mn-lt"/>
          <a:cs typeface="+mn-cs"/>
        </a:defRPr>
      </a:lvl6pPr>
      <a:lvl7pPr marL="2971800" indent="-228600" algn="l" rtl="0" fontAlgn="base">
        <a:spcBef>
          <a:spcPct val="20000"/>
        </a:spcBef>
        <a:spcAft>
          <a:spcPct val="0"/>
        </a:spcAft>
        <a:buClr>
          <a:schemeClr val="tx1"/>
        </a:buClr>
        <a:buSzPct val="85000"/>
        <a:buChar char="•"/>
        <a:defRPr sz="2000">
          <a:solidFill>
            <a:schemeClr val="tx1"/>
          </a:solidFill>
          <a:latin typeface="+mn-lt"/>
          <a:cs typeface="+mn-cs"/>
        </a:defRPr>
      </a:lvl7pPr>
      <a:lvl8pPr marL="3429000" indent="-228600" algn="l" rtl="0" fontAlgn="base">
        <a:spcBef>
          <a:spcPct val="20000"/>
        </a:spcBef>
        <a:spcAft>
          <a:spcPct val="0"/>
        </a:spcAft>
        <a:buClr>
          <a:schemeClr val="tx1"/>
        </a:buClr>
        <a:buSzPct val="85000"/>
        <a:buChar char="•"/>
        <a:defRPr sz="2000">
          <a:solidFill>
            <a:schemeClr val="tx1"/>
          </a:solidFill>
          <a:latin typeface="+mn-lt"/>
          <a:cs typeface="+mn-cs"/>
        </a:defRPr>
      </a:lvl8pPr>
      <a:lvl9pPr marL="3886200" indent="-228600" algn="l" rtl="0" fontAlgn="base">
        <a:spcBef>
          <a:spcPct val="20000"/>
        </a:spcBef>
        <a:spcAft>
          <a:spcPct val="0"/>
        </a:spcAft>
        <a:buClr>
          <a:schemeClr val="tx1"/>
        </a:buClr>
        <a:buSzPct val="85000"/>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6.png"/><Relationship Id="rId7"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png"/><Relationship Id="rId7"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18.jpeg"/><Relationship Id="rId4" Type="http://schemas.openxmlformats.org/officeDocument/2006/relationships/image" Target="../media/image16.png"/><Relationship Id="rId9"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mailto:info@remeks.lv" TargetMode="External"/><Relationship Id="rId5" Type="http://schemas.openxmlformats.org/officeDocument/2006/relationships/hyperlink" Target="mailto:sergeis.fjodorovs@remeks.lv" TargetMode="External"/><Relationship Id="rId4" Type="http://schemas.openxmlformats.org/officeDocument/2006/relationships/hyperlink" Target="http://www.remeks.lv/"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2143108" y="2786058"/>
            <a:ext cx="4876800" cy="3733800"/>
          </a:xfrm>
        </p:spPr>
        <p:txBody>
          <a:bodyPr/>
          <a:lstStyle/>
          <a:p>
            <a:pPr algn="ctr"/>
            <a:r>
              <a:rPr lang="lv-LV" dirty="0">
                <a:solidFill>
                  <a:schemeClr val="tx2"/>
                </a:solidFill>
                <a:latin typeface="Times New Roman" pitchFamily="18" charset="0"/>
              </a:rPr>
              <a:t>Elektrības Izmaksas Attistība </a:t>
            </a:r>
            <a:r>
              <a:rPr lang="lv-LV" dirty="0" smtClean="0">
                <a:solidFill>
                  <a:schemeClr val="tx2"/>
                </a:solidFill>
                <a:latin typeface="Times New Roman" pitchFamily="18" charset="0"/>
              </a:rPr>
              <a:t>Latvijā un izmaiņas tarifu politikā</a:t>
            </a:r>
            <a:endParaRPr lang="lv-LV" dirty="0">
              <a:solidFill>
                <a:schemeClr val="tx2"/>
              </a:solidFill>
              <a:latin typeface="Times New Roman" pitchFamily="18" charset="0"/>
            </a:endParaRPr>
          </a:p>
          <a:p>
            <a:pPr algn="ctr"/>
            <a:endParaRPr lang="lv-LV" dirty="0">
              <a:solidFill>
                <a:schemeClr val="tx2"/>
              </a:solidFill>
              <a:latin typeface="Times New Roman" pitchFamily="18" charset="0"/>
            </a:endParaRPr>
          </a:p>
          <a:p>
            <a:pPr algn="ctr"/>
            <a:endParaRPr lang="lv-LV" dirty="0">
              <a:solidFill>
                <a:schemeClr val="tx2"/>
              </a:solidFill>
              <a:latin typeface="Times New Roman" pitchFamily="18" charset="0"/>
            </a:endParaRPr>
          </a:p>
          <a:p>
            <a:pPr algn="ctr"/>
            <a:r>
              <a:rPr lang="lv-LV" sz="1600" dirty="0">
                <a:solidFill>
                  <a:schemeClr val="tx2"/>
                </a:solidFill>
                <a:latin typeface="Times New Roman" pitchFamily="18" charset="0"/>
              </a:rPr>
              <a:t>2011.g.21.janvāris</a:t>
            </a:r>
          </a:p>
          <a:p>
            <a:pPr algn="ctr"/>
            <a:r>
              <a:rPr lang="lv-LV" sz="1600" dirty="0">
                <a:solidFill>
                  <a:schemeClr val="tx2"/>
                </a:solidFill>
                <a:latin typeface="Times New Roman" pitchFamily="18" charset="0"/>
              </a:rPr>
              <a:t>Rīga, Latvija</a:t>
            </a:r>
            <a:endParaRPr lang="en-GB" sz="1600" dirty="0">
              <a:solidFill>
                <a:schemeClr val="tx2"/>
              </a:solidFill>
              <a:latin typeface="Times New Roman" pitchFamily="18" charset="0"/>
            </a:endParaRPr>
          </a:p>
        </p:txBody>
      </p:sp>
      <p:pic>
        <p:nvPicPr>
          <p:cNvPr id="3" name="Picture 2"/>
          <p:cNvPicPr>
            <a:picLocks noChangeAspect="1" noChangeArrowheads="1"/>
          </p:cNvPicPr>
          <p:nvPr/>
        </p:nvPicPr>
        <p:blipFill>
          <a:blip r:embed="rId2" cstate="print"/>
          <a:srcRect/>
          <a:stretch>
            <a:fillRect/>
          </a:stretch>
        </p:blipFill>
        <p:spPr bwMode="auto">
          <a:xfrm>
            <a:off x="7929586" y="6429396"/>
            <a:ext cx="958092" cy="214314"/>
          </a:xfrm>
          <a:prstGeom prst="rect">
            <a:avLst/>
          </a:prstGeom>
          <a:noFill/>
          <a:ln w="9525">
            <a:noFill/>
            <a:miter lim="800000"/>
            <a:headEnd/>
            <a:tailEnd/>
          </a:ln>
          <a:effectLst>
            <a:outerShdw blurRad="342900" dist="50800" dir="5400000" algn="ctr" rotWithShape="0">
              <a:srgbClr val="000000">
                <a:alpha val="83000"/>
              </a:srgb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p:cNvSpPr>
            <a:spLocks noGrp="1"/>
          </p:cNvSpPr>
          <p:nvPr>
            <p:ph type="dt" sz="half" idx="10"/>
          </p:nvPr>
        </p:nvSpPr>
        <p:spPr/>
        <p:txBody>
          <a:bodyPr/>
          <a:lstStyle/>
          <a:p>
            <a:r>
              <a:rPr lang="lv-LV"/>
              <a:t>2001.g.21.jan.</a:t>
            </a:r>
            <a:endParaRPr lang="en-US"/>
          </a:p>
        </p:txBody>
      </p:sp>
      <p:sp>
        <p:nvSpPr>
          <p:cNvPr id="6" name="Footer Placeholder 4"/>
          <p:cNvSpPr>
            <a:spLocks noGrp="1"/>
          </p:cNvSpPr>
          <p:nvPr>
            <p:ph type="ftr" sz="quarter" idx="11"/>
          </p:nvPr>
        </p:nvSpPr>
        <p:spPr/>
        <p:txBody>
          <a:bodyPr/>
          <a:lstStyle/>
          <a:p>
            <a:r>
              <a:rPr lang="en-US"/>
              <a:t>Elektrības Izmaksas Attīstība: 2011.g.</a:t>
            </a:r>
          </a:p>
        </p:txBody>
      </p:sp>
      <p:sp>
        <p:nvSpPr>
          <p:cNvPr id="7" name="Slide Number Placeholder 5"/>
          <p:cNvSpPr>
            <a:spLocks noGrp="1"/>
          </p:cNvSpPr>
          <p:nvPr>
            <p:ph type="sldNum" sz="quarter" idx="12"/>
          </p:nvPr>
        </p:nvSpPr>
        <p:spPr/>
        <p:txBody>
          <a:bodyPr/>
          <a:lstStyle/>
          <a:p>
            <a:fld id="{8B19FDEA-128F-47D9-87EF-2928E6EA0E37}" type="slidenum">
              <a:rPr lang="en-US"/>
              <a:pPr/>
              <a:t>10</a:t>
            </a:fld>
            <a:endParaRPr lang="en-US"/>
          </a:p>
        </p:txBody>
      </p:sp>
      <p:sp>
        <p:nvSpPr>
          <p:cNvPr id="14338" name="Rectangle 2"/>
          <p:cNvSpPr>
            <a:spLocks noGrp="1" noChangeArrowheads="1"/>
          </p:cNvSpPr>
          <p:nvPr>
            <p:ph type="title"/>
          </p:nvPr>
        </p:nvSpPr>
        <p:spPr bwMode="auto">
          <a:xfrm>
            <a:off x="685800" y="990600"/>
            <a:ext cx="7772400" cy="609600"/>
          </a:xfrm>
          <a:noFill/>
          <a:ln>
            <a:miter lim="800000"/>
            <a:headEnd/>
            <a:tailEnd/>
          </a:ln>
        </p:spPr>
        <p:txBody>
          <a:bodyPr vert="horz" wrap="square" lIns="91440" tIns="45720" rIns="91440" bIns="45720" numCol="1" anchor="t" anchorCtr="0" compatLnSpc="1">
            <a:prstTxWarp prst="textNoShape">
              <a:avLst/>
            </a:prstTxWarp>
          </a:bodyPr>
          <a:lstStyle/>
          <a:p>
            <a:r>
              <a:rPr lang="lv-LV" sz="2800"/>
              <a:t>Pēdējie valsts lēmumi</a:t>
            </a:r>
            <a:endParaRPr lang="en-GB" sz="2800"/>
          </a:p>
        </p:txBody>
      </p:sp>
      <p:sp>
        <p:nvSpPr>
          <p:cNvPr id="14339" name="Rectangle 3"/>
          <p:cNvSpPr>
            <a:spLocks noGrp="1" noChangeArrowheads="1"/>
          </p:cNvSpPr>
          <p:nvPr>
            <p:ph type="body" idx="1"/>
          </p:nvPr>
        </p:nvSpPr>
        <p:spPr/>
        <p:txBody>
          <a:bodyPr/>
          <a:lstStyle/>
          <a:p>
            <a:endParaRPr lang="ru-RU"/>
          </a:p>
        </p:txBody>
      </p:sp>
      <p:pic>
        <p:nvPicPr>
          <p:cNvPr id="14585" name="Picture 249"/>
          <p:cNvPicPr>
            <a:picLocks noChangeAspect="1" noChangeArrowheads="1"/>
          </p:cNvPicPr>
          <p:nvPr/>
        </p:nvPicPr>
        <p:blipFill>
          <a:blip r:embed="rId2"/>
          <a:srcRect/>
          <a:stretch>
            <a:fillRect/>
          </a:stretch>
        </p:blipFill>
        <p:spPr bwMode="auto">
          <a:xfrm>
            <a:off x="-1933575" y="-228600"/>
            <a:ext cx="13011150" cy="7315200"/>
          </a:xfrm>
          <a:prstGeom prst="rect">
            <a:avLst/>
          </a:prstGeom>
          <a:noFill/>
          <a:ln w="9525">
            <a:noFill/>
            <a:miter lim="800000"/>
            <a:headEnd/>
            <a:tailEnd/>
          </a:ln>
          <a:effectLst/>
        </p:spPr>
      </p:pic>
      <p:pic>
        <p:nvPicPr>
          <p:cNvPr id="8" name="Picture 7"/>
          <p:cNvPicPr>
            <a:picLocks noChangeAspect="1" noChangeArrowheads="1"/>
          </p:cNvPicPr>
          <p:nvPr/>
        </p:nvPicPr>
        <p:blipFill>
          <a:blip r:embed="rId3" cstate="print"/>
          <a:srcRect/>
          <a:stretch>
            <a:fillRect/>
          </a:stretch>
        </p:blipFill>
        <p:spPr bwMode="auto">
          <a:xfrm>
            <a:off x="8447937" y="6072206"/>
            <a:ext cx="1392125" cy="311402"/>
          </a:xfrm>
          <a:prstGeom prst="rect">
            <a:avLst/>
          </a:prstGeom>
          <a:noFill/>
          <a:ln w="9525">
            <a:noFill/>
            <a:miter lim="800000"/>
            <a:headEnd/>
            <a:tailEnd/>
          </a:ln>
          <a:effectLst>
            <a:outerShdw blurRad="342900" dist="50800" dir="5400000" algn="ctr" rotWithShape="0">
              <a:srgbClr val="000000">
                <a:alpha val="83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1"/>
          <p:cNvSpPr>
            <a:spLocks noGrp="1"/>
          </p:cNvSpPr>
          <p:nvPr>
            <p:ph type="dt" sz="half" idx="10"/>
          </p:nvPr>
        </p:nvSpPr>
        <p:spPr/>
        <p:txBody>
          <a:bodyPr/>
          <a:lstStyle/>
          <a:p>
            <a:r>
              <a:rPr lang="lv-LV"/>
              <a:t>2001.g.21.jan.</a:t>
            </a:r>
            <a:endParaRPr lang="en-US"/>
          </a:p>
        </p:txBody>
      </p:sp>
      <p:sp>
        <p:nvSpPr>
          <p:cNvPr id="4" name="Footer Placeholder 2"/>
          <p:cNvSpPr>
            <a:spLocks noGrp="1"/>
          </p:cNvSpPr>
          <p:nvPr>
            <p:ph type="ftr" sz="quarter" idx="11"/>
          </p:nvPr>
        </p:nvSpPr>
        <p:spPr/>
        <p:txBody>
          <a:bodyPr/>
          <a:lstStyle/>
          <a:p>
            <a:r>
              <a:rPr lang="en-US"/>
              <a:t>Elektrības Izmaksas Attīstība: 2011.g.</a:t>
            </a:r>
          </a:p>
        </p:txBody>
      </p:sp>
      <p:sp>
        <p:nvSpPr>
          <p:cNvPr id="5" name="Slide Number Placeholder 3"/>
          <p:cNvSpPr>
            <a:spLocks noGrp="1"/>
          </p:cNvSpPr>
          <p:nvPr>
            <p:ph type="sldNum" sz="quarter" idx="12"/>
          </p:nvPr>
        </p:nvSpPr>
        <p:spPr/>
        <p:txBody>
          <a:bodyPr/>
          <a:lstStyle/>
          <a:p>
            <a:fld id="{3E691BE1-8A33-4252-AF46-04D2271724EA}" type="slidenum">
              <a:rPr lang="en-US"/>
              <a:pPr/>
              <a:t>11</a:t>
            </a:fld>
            <a:endParaRPr lang="en-US"/>
          </a:p>
        </p:txBody>
      </p:sp>
      <p:pic>
        <p:nvPicPr>
          <p:cNvPr id="15363" name="Picture 3"/>
          <p:cNvPicPr>
            <a:picLocks noChangeAspect="1" noChangeArrowheads="1"/>
          </p:cNvPicPr>
          <p:nvPr/>
        </p:nvPicPr>
        <p:blipFill>
          <a:blip r:embed="rId2"/>
          <a:srcRect/>
          <a:stretch>
            <a:fillRect/>
          </a:stretch>
        </p:blipFill>
        <p:spPr bwMode="auto">
          <a:xfrm>
            <a:off x="-1933575" y="-228600"/>
            <a:ext cx="13011150" cy="7315200"/>
          </a:xfrm>
          <a:prstGeom prst="rect">
            <a:avLst/>
          </a:prstGeom>
          <a:noFill/>
          <a:ln w="9525">
            <a:noFill/>
            <a:miter lim="800000"/>
            <a:headEnd/>
            <a:tailEnd/>
          </a:ln>
          <a:effectLst/>
        </p:spPr>
      </p:pic>
      <p:pic>
        <p:nvPicPr>
          <p:cNvPr id="6" name="Picture 5"/>
          <p:cNvPicPr>
            <a:picLocks noChangeAspect="1" noChangeArrowheads="1"/>
          </p:cNvPicPr>
          <p:nvPr/>
        </p:nvPicPr>
        <p:blipFill>
          <a:blip r:embed="rId3" cstate="print"/>
          <a:srcRect/>
          <a:stretch>
            <a:fillRect/>
          </a:stretch>
        </p:blipFill>
        <p:spPr bwMode="auto">
          <a:xfrm>
            <a:off x="8358214" y="5929330"/>
            <a:ext cx="1392125" cy="311402"/>
          </a:xfrm>
          <a:prstGeom prst="rect">
            <a:avLst/>
          </a:prstGeom>
          <a:noFill/>
          <a:ln w="9525">
            <a:noFill/>
            <a:miter lim="800000"/>
            <a:headEnd/>
            <a:tailEnd/>
          </a:ln>
          <a:effectLst>
            <a:outerShdw blurRad="342900" dist="50800" dir="5400000" algn="ctr" rotWithShape="0">
              <a:srgbClr val="000000">
                <a:alpha val="83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1000108"/>
            <a:ext cx="2928958" cy="584775"/>
          </a:xfrm>
        </p:spPr>
        <p:txBody>
          <a:bodyPr/>
          <a:lstStyle/>
          <a:p>
            <a:r>
              <a:rPr lang="lv-LV" sz="3200" b="1" dirty="0" smtClean="0">
                <a:latin typeface="Times New Roman" pitchFamily="18" charset="0"/>
                <a:cs typeface="Times New Roman" pitchFamily="18" charset="0"/>
              </a:rPr>
              <a:t>PROBLĒMA</a:t>
            </a:r>
            <a:endParaRPr lang="ru-RU" sz="3200" b="1" dirty="0">
              <a:latin typeface="Times New Roman" pitchFamily="18" charset="0"/>
              <a:cs typeface="Times New Roman" pitchFamily="18" charset="0"/>
            </a:endParaRPr>
          </a:p>
        </p:txBody>
      </p:sp>
      <p:sp>
        <p:nvSpPr>
          <p:cNvPr id="3" name="Subtitle 2"/>
          <p:cNvSpPr>
            <a:spLocks noGrp="1"/>
          </p:cNvSpPr>
          <p:nvPr>
            <p:ph type="subTitle" idx="1"/>
          </p:nvPr>
        </p:nvSpPr>
        <p:spPr>
          <a:xfrm>
            <a:off x="3143240" y="3071810"/>
            <a:ext cx="5715040" cy="2071702"/>
          </a:xfrm>
        </p:spPr>
        <p:txBody>
          <a:bodyPr>
            <a:normAutofit/>
          </a:bodyPr>
          <a:lstStyle/>
          <a:p>
            <a:r>
              <a:rPr lang="lv-LV" dirty="0" smtClean="0">
                <a:solidFill>
                  <a:schemeClr val="tx1"/>
                </a:solidFill>
                <a:latin typeface="Times New Roman" pitchFamily="18" charset="0"/>
                <a:cs typeface="Times New Roman" pitchFamily="18" charset="0"/>
              </a:rPr>
              <a:t>Esošā tarifu sistēma ļauj </a:t>
            </a:r>
          </a:p>
          <a:p>
            <a:r>
              <a:rPr lang="lv-LV" dirty="0" smtClean="0">
                <a:solidFill>
                  <a:schemeClr val="tx1"/>
                </a:solidFill>
                <a:latin typeface="Times New Roman" pitchFamily="18" charset="0"/>
                <a:cs typeface="Times New Roman" pitchFamily="18" charset="0"/>
              </a:rPr>
              <a:t>elektroenerģijas piegādātājiem </a:t>
            </a:r>
          </a:p>
          <a:p>
            <a:r>
              <a:rPr lang="lv-LV" u="sng" dirty="0" smtClean="0">
                <a:solidFill>
                  <a:schemeClr val="tx1"/>
                </a:solidFill>
                <a:latin typeface="Times New Roman" pitchFamily="18" charset="0"/>
                <a:cs typeface="Times New Roman" pitchFamily="18" charset="0"/>
              </a:rPr>
              <a:t>parazitēt uz patērētāju rēķina</a:t>
            </a:r>
            <a:r>
              <a:rPr lang="ru-RU" dirty="0" smtClean="0">
                <a:solidFill>
                  <a:schemeClr val="tx1"/>
                </a:solidFill>
                <a:latin typeface="Times New Roman" pitchFamily="18" charset="0"/>
                <a:cs typeface="Times New Roman" pitchFamily="18" charset="0"/>
              </a:rPr>
              <a:t>.</a:t>
            </a:r>
            <a:endParaRPr lang="ru-RU" dirty="0">
              <a:solidFill>
                <a:schemeClr val="tx1"/>
              </a:solidFill>
              <a:latin typeface="Times New Roman" pitchFamily="18" charset="0"/>
              <a:cs typeface="Times New Roman" pitchFamily="18" charset="0"/>
            </a:endParaRPr>
          </a:p>
        </p:txBody>
      </p:sp>
      <p:pic>
        <p:nvPicPr>
          <p:cNvPr id="6" name="Picture 3"/>
          <p:cNvPicPr>
            <a:picLocks noChangeAspect="1" noChangeArrowheads="1"/>
          </p:cNvPicPr>
          <p:nvPr/>
        </p:nvPicPr>
        <p:blipFill>
          <a:blip r:embed="rId3" cstate="print"/>
          <a:srcRect/>
          <a:stretch>
            <a:fillRect/>
          </a:stretch>
        </p:blipFill>
        <p:spPr bwMode="auto">
          <a:xfrm>
            <a:off x="571472" y="2928934"/>
            <a:ext cx="2143140" cy="2107505"/>
          </a:xfrm>
          <a:prstGeom prst="rect">
            <a:avLst/>
          </a:prstGeom>
          <a:noFill/>
          <a:ln w="9525">
            <a:noFill/>
            <a:miter lim="800000"/>
            <a:headEnd/>
            <a:tailEnd/>
          </a:ln>
          <a:effectLst/>
        </p:spPr>
      </p:pic>
      <p:sp>
        <p:nvSpPr>
          <p:cNvPr id="5" name="Slide Number Placeholder 4"/>
          <p:cNvSpPr>
            <a:spLocks noGrp="1"/>
          </p:cNvSpPr>
          <p:nvPr>
            <p:ph type="sldNum" sz="quarter" idx="4294967295"/>
          </p:nvPr>
        </p:nvSpPr>
        <p:spPr>
          <a:xfrm>
            <a:off x="8072462" y="6356350"/>
            <a:ext cx="614338" cy="365125"/>
          </a:xfrm>
          <a:prstGeom prst="rect">
            <a:avLst/>
          </a:prstGeom>
        </p:spPr>
        <p:txBody>
          <a:bodyPr/>
          <a:lstStyle/>
          <a:p>
            <a:pPr algn="r"/>
            <a:fld id="{462AC16B-D3B8-402C-AF99-8168EB5CCE11}" type="slidenum">
              <a:rPr lang="ru-RU" sz="1400" smtClean="0"/>
              <a:pPr algn="r"/>
              <a:t>12</a:t>
            </a:fld>
            <a:endParaRPr lang="ru-RU" sz="1400" dirty="0"/>
          </a:p>
        </p:txBody>
      </p:sp>
      <p:pic>
        <p:nvPicPr>
          <p:cNvPr id="7" name="Picture 6"/>
          <p:cNvPicPr>
            <a:picLocks noChangeAspect="1" noChangeArrowheads="1"/>
          </p:cNvPicPr>
          <p:nvPr/>
        </p:nvPicPr>
        <p:blipFill>
          <a:blip r:embed="rId4" cstate="print"/>
          <a:srcRect/>
          <a:stretch>
            <a:fillRect/>
          </a:stretch>
        </p:blipFill>
        <p:spPr bwMode="auto">
          <a:xfrm>
            <a:off x="7572396" y="714356"/>
            <a:ext cx="1392125" cy="311402"/>
          </a:xfrm>
          <a:prstGeom prst="rect">
            <a:avLst/>
          </a:prstGeom>
          <a:noFill/>
          <a:ln w="9525">
            <a:noFill/>
            <a:miter lim="800000"/>
            <a:headEnd/>
            <a:tailEnd/>
          </a:ln>
          <a:effectLst>
            <a:outerShdw blurRad="342900" dist="50800" dir="5400000" algn="ctr" rotWithShape="0">
              <a:srgbClr val="000000">
                <a:alpha val="83000"/>
              </a:srgbClr>
            </a:outerShdw>
          </a:effectLst>
        </p:spPr>
      </p:pic>
      <p:sp>
        <p:nvSpPr>
          <p:cNvPr id="10" name="Date Placeholder 3"/>
          <p:cNvSpPr>
            <a:spLocks noGrp="1"/>
          </p:cNvSpPr>
          <p:nvPr>
            <p:ph type="dt" sz="half" idx="4294967295"/>
          </p:nvPr>
        </p:nvSpPr>
        <p:spPr>
          <a:xfrm>
            <a:off x="1152525" y="6286500"/>
            <a:ext cx="1905000" cy="457200"/>
          </a:xfrm>
          <a:prstGeom prst="rect">
            <a:avLst/>
          </a:prstGeom>
        </p:spPr>
        <p:txBody>
          <a:bodyPr/>
          <a:lstStyle/>
          <a:p>
            <a:r>
              <a:rPr lang="lv-LV" sz="1400" dirty="0"/>
              <a:t>2001.g.21.jan.</a:t>
            </a:r>
            <a:endParaRPr lang="en-US" sz="1400" dirty="0"/>
          </a:p>
        </p:txBody>
      </p:sp>
      <p:sp>
        <p:nvSpPr>
          <p:cNvPr id="11" name="Footer Placeholder 4"/>
          <p:cNvSpPr>
            <a:spLocks noGrp="1"/>
          </p:cNvSpPr>
          <p:nvPr>
            <p:ph type="ftr" sz="quarter" idx="4294967295"/>
          </p:nvPr>
        </p:nvSpPr>
        <p:spPr>
          <a:xfrm>
            <a:off x="3124200" y="6286500"/>
            <a:ext cx="3810000" cy="457200"/>
          </a:xfrm>
          <a:prstGeom prst="rect">
            <a:avLst/>
          </a:prstGeom>
        </p:spPr>
        <p:txBody>
          <a:bodyPr/>
          <a:lstStyle/>
          <a:p>
            <a:r>
              <a:rPr lang="en-US" sz="1400" dirty="0" err="1"/>
              <a:t>Elektrības</a:t>
            </a:r>
            <a:r>
              <a:rPr lang="en-US" sz="1400" dirty="0"/>
              <a:t> </a:t>
            </a:r>
            <a:r>
              <a:rPr lang="en-US" sz="1400" dirty="0" err="1"/>
              <a:t>Izmaksas</a:t>
            </a:r>
            <a:r>
              <a:rPr lang="en-US" sz="1400" dirty="0"/>
              <a:t> </a:t>
            </a:r>
            <a:r>
              <a:rPr lang="en-US" sz="1400" dirty="0" err="1"/>
              <a:t>Attīstība</a:t>
            </a:r>
            <a:r>
              <a:rPr lang="en-US" sz="1400" dirty="0"/>
              <a:t>: 2011.g.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42910" y="1142984"/>
            <a:ext cx="4357718" cy="571504"/>
          </a:xfrm>
        </p:spPr>
        <p:txBody>
          <a:bodyPr>
            <a:normAutofit fontScale="90000"/>
          </a:bodyPr>
          <a:lstStyle/>
          <a:p>
            <a:r>
              <a:rPr lang="lv-LV" sz="3200" b="1" dirty="0" smtClean="0">
                <a:latin typeface="Times New Roman" pitchFamily="18" charset="0"/>
                <a:cs typeface="Times New Roman" pitchFamily="18" charset="0"/>
              </a:rPr>
              <a:t>PASĀKUMU MĒRĶIS</a:t>
            </a:r>
            <a:endParaRPr lang="ru-RU" sz="3200" b="1" dirty="0">
              <a:latin typeface="Times New Roman" pitchFamily="18" charset="0"/>
              <a:cs typeface="Times New Roman" pitchFamily="18" charset="0"/>
            </a:endParaRPr>
          </a:p>
        </p:txBody>
      </p:sp>
      <p:sp>
        <p:nvSpPr>
          <p:cNvPr id="3" name="Subtitle 2"/>
          <p:cNvSpPr>
            <a:spLocks noGrp="1"/>
          </p:cNvSpPr>
          <p:nvPr>
            <p:ph type="subTitle" idx="1"/>
          </p:nvPr>
        </p:nvSpPr>
        <p:spPr>
          <a:xfrm>
            <a:off x="2714612" y="4000504"/>
            <a:ext cx="6072230" cy="1357322"/>
          </a:xfrm>
        </p:spPr>
        <p:txBody>
          <a:bodyPr>
            <a:normAutofit/>
          </a:bodyPr>
          <a:lstStyle/>
          <a:p>
            <a:r>
              <a:rPr lang="lv-LV" sz="2400" dirty="0" smtClean="0">
                <a:solidFill>
                  <a:schemeClr val="tx1"/>
                </a:solidFill>
                <a:latin typeface="Times New Roman" pitchFamily="18" charset="0"/>
                <a:cs typeface="Times New Roman" pitchFamily="18" charset="0"/>
              </a:rPr>
              <a:t>Patērētājam jābūt iespējai izvēlēties tarifa plānu, jāsaprot tarifu veidošanās sistēma un jābūt iespējai ietekmēt tarifa lielumu.</a:t>
            </a:r>
            <a:endParaRPr lang="ru-RU" sz="2400" dirty="0">
              <a:solidFill>
                <a:schemeClr val="tx1"/>
              </a:solidFill>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3" cstate="print"/>
          <a:srcRect/>
          <a:stretch>
            <a:fillRect/>
          </a:stretch>
        </p:blipFill>
        <p:spPr bwMode="auto">
          <a:xfrm>
            <a:off x="857224" y="3214686"/>
            <a:ext cx="1553762" cy="2071682"/>
          </a:xfrm>
          <a:prstGeom prst="rect">
            <a:avLst/>
          </a:prstGeom>
          <a:noFill/>
          <a:ln w="9525">
            <a:noFill/>
            <a:miter lim="800000"/>
            <a:headEnd/>
            <a:tailEnd/>
          </a:ln>
          <a:effectLst/>
        </p:spPr>
      </p:pic>
      <p:sp>
        <p:nvSpPr>
          <p:cNvPr id="6" name="Subtitle 2"/>
          <p:cNvSpPr txBox="1">
            <a:spLocks/>
          </p:cNvSpPr>
          <p:nvPr/>
        </p:nvSpPr>
        <p:spPr>
          <a:xfrm>
            <a:off x="2857488" y="3214686"/>
            <a:ext cx="5643602" cy="71438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lv-LV" b="1" i="1" u="none" strike="noStrike" kern="1200" cap="none" spc="0" normalizeH="0" baseline="0" noProof="0" dirty="0" smtClean="0">
                <a:ln>
                  <a:noFill/>
                </a:ln>
                <a:effectLst/>
                <a:uLnTx/>
                <a:uFillTx/>
                <a:latin typeface="+mn-lt"/>
                <a:ea typeface="+mn-ea"/>
                <a:cs typeface="+mn-cs"/>
              </a:rPr>
              <a:t>Patērētāja darbības brīvība</a:t>
            </a:r>
            <a:endParaRPr kumimoji="0" lang="ru-RU" b="0" i="1" u="none" strike="noStrike" kern="1200" cap="none" spc="0" normalizeH="0" baseline="0" noProof="0" dirty="0" smtClean="0">
              <a:ln>
                <a:noFill/>
              </a:ln>
              <a:effectLst/>
              <a:uLnTx/>
              <a:uFillTx/>
              <a:latin typeface="+mn-lt"/>
              <a:ea typeface="+mn-ea"/>
              <a:cs typeface="+mn-cs"/>
            </a:endParaRPr>
          </a:p>
        </p:txBody>
      </p:sp>
      <p:sp>
        <p:nvSpPr>
          <p:cNvPr id="7" name="Slide Number Placeholder 6"/>
          <p:cNvSpPr>
            <a:spLocks noGrp="1"/>
          </p:cNvSpPr>
          <p:nvPr>
            <p:ph type="sldNum" sz="quarter" idx="4294967295"/>
          </p:nvPr>
        </p:nvSpPr>
        <p:spPr>
          <a:xfrm>
            <a:off x="6553200" y="6356350"/>
            <a:ext cx="2133600" cy="365125"/>
          </a:xfrm>
          <a:prstGeom prst="rect">
            <a:avLst/>
          </a:prstGeom>
        </p:spPr>
        <p:txBody>
          <a:bodyPr/>
          <a:lstStyle/>
          <a:p>
            <a:pPr algn="r"/>
            <a:fld id="{462AC16B-D3B8-402C-AF99-8168EB5CCE11}" type="slidenum">
              <a:rPr lang="ru-RU" sz="1400" smtClean="0"/>
              <a:pPr algn="r"/>
              <a:t>13</a:t>
            </a:fld>
            <a:endParaRPr lang="ru-RU" sz="1400" dirty="0"/>
          </a:p>
        </p:txBody>
      </p:sp>
      <p:pic>
        <p:nvPicPr>
          <p:cNvPr id="8" name="Picture 7"/>
          <p:cNvPicPr>
            <a:picLocks noChangeAspect="1" noChangeArrowheads="1"/>
          </p:cNvPicPr>
          <p:nvPr/>
        </p:nvPicPr>
        <p:blipFill>
          <a:blip r:embed="rId4" cstate="print"/>
          <a:srcRect/>
          <a:stretch>
            <a:fillRect/>
          </a:stretch>
        </p:blipFill>
        <p:spPr bwMode="auto">
          <a:xfrm>
            <a:off x="7572396" y="714356"/>
            <a:ext cx="1392125" cy="311402"/>
          </a:xfrm>
          <a:prstGeom prst="rect">
            <a:avLst/>
          </a:prstGeom>
          <a:noFill/>
          <a:ln w="9525">
            <a:noFill/>
            <a:miter lim="800000"/>
            <a:headEnd/>
            <a:tailEnd/>
          </a:ln>
          <a:effectLst>
            <a:outerShdw blurRad="342900" dist="50800" dir="5400000" algn="ctr" rotWithShape="0">
              <a:srgbClr val="000000">
                <a:alpha val="83000"/>
              </a:srgbClr>
            </a:outerShdw>
          </a:effectLst>
        </p:spPr>
      </p:pic>
      <p:sp>
        <p:nvSpPr>
          <p:cNvPr id="9" name="Date Placeholder 3"/>
          <p:cNvSpPr>
            <a:spLocks noGrp="1"/>
          </p:cNvSpPr>
          <p:nvPr>
            <p:ph type="dt" sz="half" idx="4294967295"/>
          </p:nvPr>
        </p:nvSpPr>
        <p:spPr>
          <a:xfrm>
            <a:off x="1152525" y="6286500"/>
            <a:ext cx="1905000" cy="457200"/>
          </a:xfrm>
          <a:prstGeom prst="rect">
            <a:avLst/>
          </a:prstGeom>
        </p:spPr>
        <p:txBody>
          <a:bodyPr/>
          <a:lstStyle/>
          <a:p>
            <a:r>
              <a:rPr lang="lv-LV" sz="1400" dirty="0"/>
              <a:t>2001.g.21.jan.</a:t>
            </a:r>
            <a:endParaRPr lang="en-US" sz="1400" dirty="0"/>
          </a:p>
        </p:txBody>
      </p:sp>
      <p:sp>
        <p:nvSpPr>
          <p:cNvPr id="10" name="Footer Placeholder 4"/>
          <p:cNvSpPr>
            <a:spLocks noGrp="1"/>
          </p:cNvSpPr>
          <p:nvPr>
            <p:ph type="ftr" sz="quarter" idx="4294967295"/>
          </p:nvPr>
        </p:nvSpPr>
        <p:spPr>
          <a:xfrm>
            <a:off x="3124200" y="6286500"/>
            <a:ext cx="3810000" cy="457200"/>
          </a:xfrm>
          <a:prstGeom prst="rect">
            <a:avLst/>
          </a:prstGeom>
        </p:spPr>
        <p:txBody>
          <a:bodyPr/>
          <a:lstStyle/>
          <a:p>
            <a:r>
              <a:rPr lang="en-US" sz="1400" dirty="0" err="1"/>
              <a:t>Elektrības</a:t>
            </a:r>
            <a:r>
              <a:rPr lang="en-US" sz="1400" dirty="0"/>
              <a:t> </a:t>
            </a:r>
            <a:r>
              <a:rPr lang="en-US" sz="1400" dirty="0" err="1"/>
              <a:t>Izmaksas</a:t>
            </a:r>
            <a:r>
              <a:rPr lang="en-US" sz="1400" dirty="0"/>
              <a:t> </a:t>
            </a:r>
            <a:r>
              <a:rPr lang="en-US" sz="1400" dirty="0" err="1"/>
              <a:t>Attīstība</a:t>
            </a:r>
            <a:r>
              <a:rPr lang="en-US" sz="1400" dirty="0"/>
              <a:t>: 2011.g.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8596" y="714356"/>
            <a:ext cx="5072098" cy="584195"/>
          </a:xfrm>
        </p:spPr>
        <p:txBody>
          <a:bodyPr>
            <a:normAutofit/>
          </a:bodyPr>
          <a:lstStyle/>
          <a:p>
            <a:r>
              <a:rPr lang="ru-RU" sz="3200" b="1" dirty="0" smtClean="0">
                <a:latin typeface="Times New Roman" pitchFamily="18" charset="0"/>
                <a:cs typeface="Times New Roman" pitchFamily="18" charset="0"/>
              </a:rPr>
              <a:t> </a:t>
            </a:r>
            <a:r>
              <a:rPr lang="lv-LV" sz="3200" b="1" dirty="0" smtClean="0">
                <a:latin typeface="Times New Roman" pitchFamily="18" charset="0"/>
                <a:cs typeface="Times New Roman" pitchFamily="18" charset="0"/>
              </a:rPr>
              <a:t>RISINĀJUMA VARIANTI</a:t>
            </a:r>
            <a:endParaRPr lang="ru-RU" sz="3200" b="1" dirty="0">
              <a:latin typeface="Times New Roman" pitchFamily="18" charset="0"/>
              <a:cs typeface="Times New Roman" pitchFamily="18" charset="0"/>
            </a:endParaRPr>
          </a:p>
        </p:txBody>
      </p:sp>
      <p:sp>
        <p:nvSpPr>
          <p:cNvPr id="3" name="Subtitle 2"/>
          <p:cNvSpPr>
            <a:spLocks noGrp="1"/>
          </p:cNvSpPr>
          <p:nvPr>
            <p:ph type="subTitle" idx="1"/>
          </p:nvPr>
        </p:nvSpPr>
        <p:spPr>
          <a:xfrm>
            <a:off x="1142976" y="3000372"/>
            <a:ext cx="4929222" cy="2714644"/>
          </a:xfrm>
        </p:spPr>
        <p:txBody>
          <a:bodyPr>
            <a:normAutofit lnSpcReduction="10000"/>
          </a:bodyPr>
          <a:lstStyle/>
          <a:p>
            <a:pPr marL="514350" indent="-514350" algn="l">
              <a:buFont typeface="+mj-lt"/>
              <a:buAutoNum type="arabicPeriod"/>
            </a:pPr>
            <a:r>
              <a:rPr lang="ru-RU" sz="2400" dirty="0" smtClean="0">
                <a:solidFill>
                  <a:schemeClr val="tx2">
                    <a:lumMod val="75000"/>
                  </a:schemeClr>
                </a:solidFill>
                <a:latin typeface="Times New Roman" pitchFamily="18" charset="0"/>
                <a:cs typeface="Times New Roman" pitchFamily="18" charset="0"/>
              </a:rPr>
              <a:t> </a:t>
            </a:r>
            <a:r>
              <a:rPr lang="lv-LV" sz="2400" dirty="0" smtClean="0">
                <a:solidFill>
                  <a:schemeClr val="tx2">
                    <a:lumMod val="75000"/>
                  </a:schemeClr>
                </a:solidFill>
                <a:latin typeface="Times New Roman" pitchFamily="18" charset="0"/>
                <a:cs typeface="Times New Roman" pitchFamily="18" charset="0"/>
              </a:rPr>
              <a:t>IZMAINĪT TARIFU APRĒĶINĀŠANAS SITĒMU</a:t>
            </a:r>
          </a:p>
          <a:p>
            <a:pPr marL="514350" indent="-514350" algn="l">
              <a:buFont typeface="+mj-lt"/>
              <a:buAutoNum type="arabicPeriod"/>
            </a:pPr>
            <a:r>
              <a:rPr lang="lv-LV" sz="2400" dirty="0" smtClean="0">
                <a:solidFill>
                  <a:schemeClr val="tx2">
                    <a:lumMod val="75000"/>
                  </a:schemeClr>
                </a:solidFill>
                <a:latin typeface="Times New Roman" pitchFamily="18" charset="0"/>
                <a:cs typeface="Times New Roman" pitchFamily="18" charset="0"/>
              </a:rPr>
              <a:t>IZSTRĀDĀT UN APSTIPRINĀT SPECIĀLI TARIFU</a:t>
            </a:r>
          </a:p>
          <a:p>
            <a:pPr marL="514350" indent="-514350" algn="l">
              <a:buFont typeface="+mj-lt"/>
              <a:buAutoNum type="arabicPeriod"/>
            </a:pPr>
            <a:r>
              <a:rPr lang="lv-LV" sz="2400" dirty="0" smtClean="0">
                <a:solidFill>
                  <a:schemeClr val="tx2">
                    <a:lumMod val="75000"/>
                  </a:schemeClr>
                </a:solidFill>
                <a:latin typeface="Times New Roman" pitchFamily="18" charset="0"/>
                <a:cs typeface="Times New Roman" pitchFamily="18" charset="0"/>
              </a:rPr>
              <a:t>IZVEIDOT SAVU ELEKTROAPGĀDES SISTĒMU</a:t>
            </a:r>
            <a:endParaRPr lang="ru-RU" sz="2400" dirty="0">
              <a:solidFill>
                <a:schemeClr val="tx2">
                  <a:lumMod val="75000"/>
                </a:schemeClr>
              </a:solidFill>
              <a:latin typeface="Times New Roman" pitchFamily="18" charset="0"/>
              <a:cs typeface="Times New Roman" pitchFamily="18" charset="0"/>
            </a:endParaRPr>
          </a:p>
        </p:txBody>
      </p:sp>
      <p:pic>
        <p:nvPicPr>
          <p:cNvPr id="2052" name="Picture 4"/>
          <p:cNvPicPr>
            <a:picLocks noChangeAspect="1" noChangeArrowheads="1"/>
          </p:cNvPicPr>
          <p:nvPr/>
        </p:nvPicPr>
        <p:blipFill>
          <a:blip r:embed="rId3" cstate="print"/>
          <a:srcRect/>
          <a:stretch>
            <a:fillRect/>
          </a:stretch>
        </p:blipFill>
        <p:spPr bwMode="auto">
          <a:xfrm>
            <a:off x="6286512" y="3214686"/>
            <a:ext cx="2071682" cy="2071682"/>
          </a:xfrm>
          <a:prstGeom prst="rect">
            <a:avLst/>
          </a:prstGeom>
          <a:noFill/>
          <a:ln w="9525">
            <a:noFill/>
            <a:miter lim="800000"/>
            <a:headEnd/>
            <a:tailEnd/>
          </a:ln>
          <a:effectLst/>
        </p:spPr>
      </p:pic>
      <p:sp>
        <p:nvSpPr>
          <p:cNvPr id="5" name="Slide Number Placeholder 4"/>
          <p:cNvSpPr>
            <a:spLocks noGrp="1"/>
          </p:cNvSpPr>
          <p:nvPr>
            <p:ph type="sldNum" sz="quarter" idx="4294967295"/>
          </p:nvPr>
        </p:nvSpPr>
        <p:spPr>
          <a:xfrm>
            <a:off x="6715140" y="6492875"/>
            <a:ext cx="2133600" cy="365125"/>
          </a:xfrm>
          <a:prstGeom prst="rect">
            <a:avLst/>
          </a:prstGeom>
        </p:spPr>
        <p:txBody>
          <a:bodyPr/>
          <a:lstStyle/>
          <a:p>
            <a:pPr algn="r"/>
            <a:fld id="{462AC16B-D3B8-402C-AF99-8168EB5CCE11}" type="slidenum">
              <a:rPr lang="ru-RU" sz="1400" smtClean="0">
                <a:solidFill>
                  <a:srgbClr val="002060"/>
                </a:solidFill>
              </a:rPr>
              <a:pPr algn="r"/>
              <a:t>14</a:t>
            </a:fld>
            <a:endParaRPr lang="ru-RU" sz="1400" dirty="0">
              <a:solidFill>
                <a:srgbClr val="002060"/>
              </a:solidFill>
            </a:endParaRPr>
          </a:p>
        </p:txBody>
      </p:sp>
      <p:pic>
        <p:nvPicPr>
          <p:cNvPr id="6" name="Picture 5"/>
          <p:cNvPicPr>
            <a:picLocks noChangeAspect="1" noChangeArrowheads="1"/>
          </p:cNvPicPr>
          <p:nvPr/>
        </p:nvPicPr>
        <p:blipFill>
          <a:blip r:embed="rId4" cstate="print"/>
          <a:srcRect/>
          <a:stretch>
            <a:fillRect/>
          </a:stretch>
        </p:blipFill>
        <p:spPr bwMode="auto">
          <a:xfrm>
            <a:off x="7643834" y="714356"/>
            <a:ext cx="1392125" cy="311402"/>
          </a:xfrm>
          <a:prstGeom prst="rect">
            <a:avLst/>
          </a:prstGeom>
          <a:noFill/>
          <a:ln w="9525">
            <a:noFill/>
            <a:miter lim="800000"/>
            <a:headEnd/>
            <a:tailEnd/>
          </a:ln>
          <a:effectLst>
            <a:outerShdw blurRad="342900" dist="50800" dir="5400000" algn="ctr" rotWithShape="0">
              <a:srgbClr val="000000">
                <a:alpha val="83000"/>
              </a:srgbClr>
            </a:outerShdw>
          </a:effectLst>
        </p:spPr>
      </p:pic>
      <p:sp>
        <p:nvSpPr>
          <p:cNvPr id="7" name="Date Placeholder 3"/>
          <p:cNvSpPr>
            <a:spLocks noGrp="1"/>
          </p:cNvSpPr>
          <p:nvPr>
            <p:ph type="dt" sz="half" idx="4294967295"/>
          </p:nvPr>
        </p:nvSpPr>
        <p:spPr>
          <a:xfrm>
            <a:off x="1152525" y="6286500"/>
            <a:ext cx="1905000" cy="457200"/>
          </a:xfrm>
          <a:prstGeom prst="rect">
            <a:avLst/>
          </a:prstGeom>
        </p:spPr>
        <p:txBody>
          <a:bodyPr/>
          <a:lstStyle/>
          <a:p>
            <a:r>
              <a:rPr lang="lv-LV" sz="1400" dirty="0"/>
              <a:t>2001.g.21.jan.</a:t>
            </a:r>
            <a:endParaRPr lang="en-US" sz="1400" dirty="0"/>
          </a:p>
        </p:txBody>
      </p:sp>
      <p:sp>
        <p:nvSpPr>
          <p:cNvPr id="8" name="Footer Placeholder 4"/>
          <p:cNvSpPr>
            <a:spLocks noGrp="1"/>
          </p:cNvSpPr>
          <p:nvPr>
            <p:ph type="ftr" sz="quarter" idx="4294967295"/>
          </p:nvPr>
        </p:nvSpPr>
        <p:spPr>
          <a:xfrm>
            <a:off x="3124200" y="6286500"/>
            <a:ext cx="3810000" cy="457200"/>
          </a:xfrm>
          <a:prstGeom prst="rect">
            <a:avLst/>
          </a:prstGeom>
        </p:spPr>
        <p:txBody>
          <a:bodyPr/>
          <a:lstStyle/>
          <a:p>
            <a:r>
              <a:rPr lang="en-US" sz="1400" dirty="0" err="1"/>
              <a:t>Elektrības</a:t>
            </a:r>
            <a:r>
              <a:rPr lang="en-US" sz="1400" dirty="0"/>
              <a:t> </a:t>
            </a:r>
            <a:r>
              <a:rPr lang="en-US" sz="1400" dirty="0" err="1"/>
              <a:t>Izmaksas</a:t>
            </a:r>
            <a:r>
              <a:rPr lang="en-US" sz="1400" dirty="0"/>
              <a:t> </a:t>
            </a:r>
            <a:r>
              <a:rPr lang="en-US" sz="1400" dirty="0" err="1"/>
              <a:t>Attīstība</a:t>
            </a:r>
            <a:r>
              <a:rPr lang="en-US" sz="1400" dirty="0"/>
              <a:t>: 2011.g.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910" y="285728"/>
            <a:ext cx="4714908" cy="1214446"/>
          </a:xfrm>
        </p:spPr>
        <p:txBody>
          <a:bodyPr>
            <a:normAutofit/>
          </a:bodyPr>
          <a:lstStyle/>
          <a:p>
            <a:r>
              <a:rPr lang="lv-LV" sz="3200" b="1" dirty="0" smtClean="0">
                <a:latin typeface="Times New Roman" pitchFamily="18" charset="0"/>
                <a:cs typeface="Times New Roman" pitchFamily="18" charset="0"/>
              </a:rPr>
              <a:t>1.RISINĀJUMS.</a:t>
            </a:r>
            <a:br>
              <a:rPr lang="lv-LV" sz="3200" b="1" dirty="0" smtClean="0">
                <a:latin typeface="Times New Roman" pitchFamily="18" charset="0"/>
                <a:cs typeface="Times New Roman" pitchFamily="18" charset="0"/>
              </a:rPr>
            </a:br>
            <a:r>
              <a:rPr lang="lv-LV" sz="3200" b="1" dirty="0" smtClean="0">
                <a:latin typeface="Times New Roman" pitchFamily="18" charset="0"/>
                <a:cs typeface="Times New Roman" pitchFamily="18" charset="0"/>
              </a:rPr>
              <a:t> Sistēmas izmainīšana</a:t>
            </a:r>
            <a:endParaRPr lang="ru-RU" sz="3200" b="1" dirty="0">
              <a:latin typeface="Times New Roman" pitchFamily="18" charset="0"/>
              <a:cs typeface="Times New Roman" pitchFamily="18" charset="0"/>
            </a:endParaRPr>
          </a:p>
        </p:txBody>
      </p:sp>
      <p:sp>
        <p:nvSpPr>
          <p:cNvPr id="3" name="Content Placeholder 2"/>
          <p:cNvSpPr>
            <a:spLocks noGrp="1"/>
          </p:cNvSpPr>
          <p:nvPr>
            <p:ph idx="1"/>
          </p:nvPr>
        </p:nvSpPr>
        <p:spPr>
          <a:xfrm>
            <a:off x="1571604" y="2500306"/>
            <a:ext cx="6500858" cy="1928826"/>
          </a:xfrm>
        </p:spPr>
        <p:txBody>
          <a:bodyPr>
            <a:normAutofit/>
          </a:bodyPr>
          <a:lstStyle/>
          <a:p>
            <a:r>
              <a:rPr lang="lv-LV" sz="2200" dirty="0" smtClean="0">
                <a:latin typeface="Times New Roman" pitchFamily="18" charset="0"/>
                <a:cs typeface="Times New Roman" pitchFamily="18" charset="0"/>
              </a:rPr>
              <a:t>Apstrīdēt esošo tarifu aprēķināšanas sistēmu</a:t>
            </a:r>
            <a:endParaRPr lang="ru-RU" sz="2200" dirty="0" smtClean="0">
              <a:latin typeface="Times New Roman" pitchFamily="18" charset="0"/>
              <a:cs typeface="Times New Roman" pitchFamily="18" charset="0"/>
            </a:endParaRPr>
          </a:p>
          <a:p>
            <a:r>
              <a:rPr lang="lv-LV" sz="2200" dirty="0" smtClean="0">
                <a:latin typeface="Times New Roman" pitchFamily="18" charset="0"/>
                <a:cs typeface="Times New Roman" pitchFamily="18" charset="0"/>
              </a:rPr>
              <a:t>Izveidot alternatīvu tarifu aprēķināšanas sistēmu</a:t>
            </a:r>
            <a:endParaRPr lang="ru-RU" sz="2200" dirty="0" smtClean="0">
              <a:latin typeface="Times New Roman" pitchFamily="18" charset="0"/>
              <a:cs typeface="Times New Roman" pitchFamily="18" charset="0"/>
            </a:endParaRPr>
          </a:p>
          <a:p>
            <a:r>
              <a:rPr lang="lv-LV" sz="2200" dirty="0" smtClean="0">
                <a:latin typeface="Times New Roman" pitchFamily="18" charset="0"/>
                <a:cs typeface="Times New Roman" pitchFamily="18" charset="0"/>
              </a:rPr>
              <a:t>Apstiprināt jauno sistēmu</a:t>
            </a:r>
            <a:endParaRPr lang="ru-RU" sz="2200" dirty="0" smtClean="0">
              <a:latin typeface="Times New Roman" pitchFamily="18" charset="0"/>
              <a:cs typeface="Times New Roman" pitchFamily="18" charset="0"/>
            </a:endParaRPr>
          </a:p>
          <a:p>
            <a:r>
              <a:rPr lang="lv-LV" sz="2200" dirty="0" smtClean="0">
                <a:latin typeface="Times New Roman" pitchFamily="18" charset="0"/>
                <a:cs typeface="Times New Roman" pitchFamily="18" charset="0"/>
              </a:rPr>
              <a:t>Organizēt un kontrolēt tās pareizu pielietošanu</a:t>
            </a:r>
            <a:endParaRPr lang="ru-RU" sz="2200" dirty="0">
              <a:latin typeface="Times New Roman" pitchFamily="18" charset="0"/>
              <a:cs typeface="Times New Roman" pitchFamily="18" charset="0"/>
            </a:endParaRPr>
          </a:p>
        </p:txBody>
      </p:sp>
      <p:pic>
        <p:nvPicPr>
          <p:cNvPr id="5122" name="Picture 2"/>
          <p:cNvPicPr>
            <a:picLocks noChangeAspect="1" noChangeArrowheads="1"/>
          </p:cNvPicPr>
          <p:nvPr/>
        </p:nvPicPr>
        <p:blipFill>
          <a:blip r:embed="rId2" cstate="print"/>
          <a:srcRect/>
          <a:stretch>
            <a:fillRect/>
          </a:stretch>
        </p:blipFill>
        <p:spPr bwMode="auto">
          <a:xfrm>
            <a:off x="3643306" y="4714884"/>
            <a:ext cx="2143140" cy="1592026"/>
          </a:xfrm>
          <a:prstGeom prst="rect">
            <a:avLst/>
          </a:prstGeom>
          <a:noFill/>
          <a:ln w="9525">
            <a:noFill/>
            <a:miter lim="800000"/>
            <a:headEnd/>
            <a:tailEnd/>
          </a:ln>
          <a:effectLst/>
        </p:spPr>
      </p:pic>
      <p:sp>
        <p:nvSpPr>
          <p:cNvPr id="5" name="Slide Number Placeholder 4"/>
          <p:cNvSpPr>
            <a:spLocks noGrp="1"/>
          </p:cNvSpPr>
          <p:nvPr>
            <p:ph type="sldNum" sz="quarter" idx="12"/>
          </p:nvPr>
        </p:nvSpPr>
        <p:spPr/>
        <p:txBody>
          <a:bodyPr/>
          <a:lstStyle/>
          <a:p>
            <a:fld id="{462AC16B-D3B8-402C-AF99-8168EB5CCE11}" type="slidenum">
              <a:rPr lang="ru-RU" smtClean="0"/>
              <a:pPr/>
              <a:t>15</a:t>
            </a:fld>
            <a:endParaRPr lang="ru-RU"/>
          </a:p>
        </p:txBody>
      </p:sp>
      <p:pic>
        <p:nvPicPr>
          <p:cNvPr id="6" name="Picture 5"/>
          <p:cNvPicPr>
            <a:picLocks noChangeAspect="1" noChangeArrowheads="1"/>
          </p:cNvPicPr>
          <p:nvPr/>
        </p:nvPicPr>
        <p:blipFill>
          <a:blip r:embed="rId3" cstate="print"/>
          <a:srcRect/>
          <a:stretch>
            <a:fillRect/>
          </a:stretch>
        </p:blipFill>
        <p:spPr bwMode="auto">
          <a:xfrm>
            <a:off x="7572396" y="214290"/>
            <a:ext cx="1392125" cy="311402"/>
          </a:xfrm>
          <a:prstGeom prst="rect">
            <a:avLst/>
          </a:prstGeom>
          <a:noFill/>
          <a:ln w="9525">
            <a:noFill/>
            <a:miter lim="800000"/>
            <a:headEnd/>
            <a:tailEnd/>
          </a:ln>
          <a:effectLst>
            <a:outerShdw blurRad="342900" dist="50800" dir="5400000" algn="ctr" rotWithShape="0">
              <a:srgbClr val="000000">
                <a:alpha val="83000"/>
              </a:srgbClr>
            </a:outerShdw>
          </a:effectLst>
        </p:spPr>
      </p:pic>
      <p:sp>
        <p:nvSpPr>
          <p:cNvPr id="7" name="Date Placeholder 3"/>
          <p:cNvSpPr>
            <a:spLocks noGrp="1"/>
          </p:cNvSpPr>
          <p:nvPr>
            <p:ph type="dt" sz="half" idx="4294967295"/>
          </p:nvPr>
        </p:nvSpPr>
        <p:spPr>
          <a:xfrm>
            <a:off x="1152525" y="6286500"/>
            <a:ext cx="1905000" cy="457200"/>
          </a:xfrm>
          <a:prstGeom prst="rect">
            <a:avLst/>
          </a:prstGeom>
        </p:spPr>
        <p:txBody>
          <a:bodyPr/>
          <a:lstStyle/>
          <a:p>
            <a:r>
              <a:rPr lang="lv-LV" sz="1400" dirty="0"/>
              <a:t>2001.g.21.jan.</a:t>
            </a:r>
            <a:endParaRPr lang="en-US" sz="1400" dirty="0"/>
          </a:p>
        </p:txBody>
      </p:sp>
      <p:sp>
        <p:nvSpPr>
          <p:cNvPr id="8" name="Footer Placeholder 4"/>
          <p:cNvSpPr>
            <a:spLocks noGrp="1"/>
          </p:cNvSpPr>
          <p:nvPr>
            <p:ph type="ftr" sz="quarter" idx="4294967295"/>
          </p:nvPr>
        </p:nvSpPr>
        <p:spPr>
          <a:xfrm>
            <a:off x="3124200" y="6286500"/>
            <a:ext cx="3810000" cy="457200"/>
          </a:xfrm>
          <a:prstGeom prst="rect">
            <a:avLst/>
          </a:prstGeom>
        </p:spPr>
        <p:txBody>
          <a:bodyPr/>
          <a:lstStyle/>
          <a:p>
            <a:r>
              <a:rPr lang="en-US" sz="1400" dirty="0" err="1"/>
              <a:t>Elektrības</a:t>
            </a:r>
            <a:r>
              <a:rPr lang="en-US" sz="1400" dirty="0"/>
              <a:t> </a:t>
            </a:r>
            <a:r>
              <a:rPr lang="en-US" sz="1400" dirty="0" err="1"/>
              <a:t>Izmaksas</a:t>
            </a:r>
            <a:r>
              <a:rPr lang="en-US" sz="1400" dirty="0"/>
              <a:t> </a:t>
            </a:r>
            <a:r>
              <a:rPr lang="en-US" sz="1400" dirty="0" err="1"/>
              <a:t>Attīstība</a:t>
            </a:r>
            <a:r>
              <a:rPr lang="en-US" sz="1400" dirty="0"/>
              <a:t>: 2011.g.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186502" cy="1082660"/>
          </a:xfrm>
        </p:spPr>
        <p:txBody>
          <a:bodyPr>
            <a:normAutofit/>
          </a:bodyPr>
          <a:lstStyle/>
          <a:p>
            <a:r>
              <a:rPr lang="lv-LV" sz="3200" b="1" dirty="0" smtClean="0">
                <a:latin typeface="Times New Roman" pitchFamily="18" charset="0"/>
                <a:cs typeface="Times New Roman" pitchFamily="18" charset="0"/>
              </a:rPr>
              <a:t>2.RISINĀJUMS.</a:t>
            </a:r>
            <a:br>
              <a:rPr lang="lv-LV" sz="3200" b="1" dirty="0" smtClean="0">
                <a:latin typeface="Times New Roman" pitchFamily="18" charset="0"/>
                <a:cs typeface="Times New Roman" pitchFamily="18" charset="0"/>
              </a:rPr>
            </a:br>
            <a:r>
              <a:rPr lang="lv-LV" sz="3200" b="1" dirty="0" smtClean="0">
                <a:latin typeface="Times New Roman" pitchFamily="18" charset="0"/>
                <a:cs typeface="Times New Roman" pitchFamily="18" charset="0"/>
              </a:rPr>
              <a:t> Speciālais tarifs</a:t>
            </a:r>
            <a:endParaRPr lang="ru-RU" sz="3200" b="1" dirty="0">
              <a:latin typeface="Times New Roman" pitchFamily="18" charset="0"/>
              <a:cs typeface="Times New Roman" pitchFamily="18" charset="0"/>
            </a:endParaRPr>
          </a:p>
        </p:txBody>
      </p:sp>
      <p:sp>
        <p:nvSpPr>
          <p:cNvPr id="3" name="Content Placeholder 2"/>
          <p:cNvSpPr>
            <a:spLocks noGrp="1"/>
          </p:cNvSpPr>
          <p:nvPr>
            <p:ph idx="1"/>
          </p:nvPr>
        </p:nvSpPr>
        <p:spPr>
          <a:xfrm>
            <a:off x="428596" y="2214554"/>
            <a:ext cx="8258204" cy="2686056"/>
          </a:xfrm>
        </p:spPr>
        <p:txBody>
          <a:bodyPr>
            <a:noAutofit/>
          </a:bodyPr>
          <a:lstStyle/>
          <a:p>
            <a:r>
              <a:rPr lang="lv-LV" sz="2200" dirty="0" smtClean="0">
                <a:latin typeface="Times New Roman" pitchFamily="18" charset="0"/>
                <a:cs typeface="Times New Roman" pitchFamily="18" charset="0"/>
              </a:rPr>
              <a:t>Izpildīt Eiropas direktīvu prasības par Operatora izdalīšanu maģistrālajos tīklos</a:t>
            </a:r>
            <a:r>
              <a:rPr lang="ru-RU" sz="2200" dirty="0" smtClean="0">
                <a:latin typeface="Times New Roman" pitchFamily="18" charset="0"/>
                <a:cs typeface="Times New Roman" pitchFamily="18" charset="0"/>
              </a:rPr>
              <a:t>(</a:t>
            </a:r>
            <a:r>
              <a:rPr lang="lv-LV" sz="2200" dirty="0" smtClean="0">
                <a:latin typeface="Times New Roman" pitchFamily="18" charset="0"/>
                <a:cs typeface="Times New Roman" pitchFamily="18" charset="0"/>
              </a:rPr>
              <a:t>MTO</a:t>
            </a:r>
            <a:r>
              <a:rPr lang="ru-RU" sz="2200" dirty="0" smtClean="0">
                <a:latin typeface="Times New Roman" pitchFamily="18" charset="0"/>
                <a:cs typeface="Times New Roman" pitchFamily="18" charset="0"/>
              </a:rPr>
              <a:t>) 110/330 к</a:t>
            </a:r>
            <a:r>
              <a:rPr lang="lv-LV" sz="2200" dirty="0" smtClean="0">
                <a:latin typeface="Times New Roman" pitchFamily="18" charset="0"/>
                <a:cs typeface="Times New Roman" pitchFamily="18" charset="0"/>
              </a:rPr>
              <a:t>V.</a:t>
            </a:r>
            <a:endParaRPr lang="ru-RU" sz="2200" dirty="0" smtClean="0">
              <a:latin typeface="Times New Roman" pitchFamily="18" charset="0"/>
              <a:cs typeface="Times New Roman" pitchFamily="18" charset="0"/>
            </a:endParaRPr>
          </a:p>
          <a:p>
            <a:r>
              <a:rPr lang="lv-LV" sz="2200" dirty="0" smtClean="0">
                <a:latin typeface="Times New Roman" pitchFamily="18" charset="0"/>
                <a:cs typeface="Times New Roman" pitchFamily="18" charset="0"/>
              </a:rPr>
              <a:t>Latvenergo esošā iekšējā tarifa apstiprināšana, kā tarifs priekš visiem MTO </a:t>
            </a:r>
            <a:r>
              <a:rPr lang="ru-RU" sz="2200" dirty="0" smtClean="0">
                <a:latin typeface="Times New Roman" pitchFamily="18" charset="0"/>
                <a:cs typeface="Times New Roman" pitchFamily="18" charset="0"/>
              </a:rPr>
              <a:t>110/330 к</a:t>
            </a:r>
            <a:r>
              <a:rPr lang="lv-LV" sz="2200" dirty="0" smtClean="0">
                <a:latin typeface="Times New Roman" pitchFamily="18" charset="0"/>
                <a:cs typeface="Times New Roman" pitchFamily="18" charset="0"/>
              </a:rPr>
              <a:t>V pakalpojuma lietotājiem.</a:t>
            </a:r>
            <a:endParaRPr lang="ru-RU" sz="2200" dirty="0" smtClean="0">
              <a:latin typeface="Times New Roman" pitchFamily="18" charset="0"/>
              <a:cs typeface="Times New Roman" pitchFamily="18" charset="0"/>
            </a:endParaRPr>
          </a:p>
          <a:p>
            <a:r>
              <a:rPr lang="lv-LV" sz="2200" dirty="0" smtClean="0">
                <a:latin typeface="Times New Roman" pitchFamily="18" charset="0"/>
                <a:cs typeface="Times New Roman" pitchFamily="18" charset="0"/>
              </a:rPr>
              <a:t>Ar saviem sadales tīkliem, pieslēgties MTO </a:t>
            </a:r>
            <a:r>
              <a:rPr lang="ru-RU" sz="2200" dirty="0" smtClean="0">
                <a:latin typeface="Times New Roman" pitchFamily="18" charset="0"/>
                <a:cs typeface="Times New Roman" pitchFamily="18" charset="0"/>
              </a:rPr>
              <a:t>110/330 к</a:t>
            </a:r>
            <a:r>
              <a:rPr lang="lv-LV" sz="2200" dirty="0" smtClean="0">
                <a:latin typeface="Times New Roman" pitchFamily="18" charset="0"/>
                <a:cs typeface="Times New Roman" pitchFamily="18" charset="0"/>
              </a:rPr>
              <a:t>V tīkliem un organizēt elektroenerģijas piegādi, kontrolējot situāciju energosistēmā </a:t>
            </a:r>
            <a:r>
              <a:rPr lang="ru-RU" sz="2200" dirty="0" smtClean="0">
                <a:latin typeface="Times New Roman" pitchFamily="18" charset="0"/>
                <a:cs typeface="Times New Roman" pitchFamily="18" charset="0"/>
              </a:rPr>
              <a:t>.</a:t>
            </a:r>
            <a:endParaRPr lang="ru-RU" sz="2200" dirty="0">
              <a:latin typeface="Times New Roman" pitchFamily="18" charset="0"/>
              <a:cs typeface="Times New Roman" pitchFamily="18" charset="0"/>
            </a:endParaRPr>
          </a:p>
        </p:txBody>
      </p:sp>
      <p:pic>
        <p:nvPicPr>
          <p:cNvPr id="4104" name="Picture 8"/>
          <p:cNvPicPr>
            <a:picLocks noChangeAspect="1" noChangeArrowheads="1"/>
          </p:cNvPicPr>
          <p:nvPr/>
        </p:nvPicPr>
        <p:blipFill>
          <a:blip r:embed="rId2" cstate="print"/>
          <a:srcRect/>
          <a:stretch>
            <a:fillRect/>
          </a:stretch>
        </p:blipFill>
        <p:spPr bwMode="auto">
          <a:xfrm>
            <a:off x="3643306" y="5000636"/>
            <a:ext cx="2191848" cy="1285884"/>
          </a:xfrm>
          <a:prstGeom prst="rect">
            <a:avLst/>
          </a:prstGeom>
          <a:noFill/>
          <a:ln w="9525">
            <a:noFill/>
            <a:miter lim="800000"/>
            <a:headEnd/>
            <a:tailEnd/>
          </a:ln>
          <a:effectLst/>
        </p:spPr>
      </p:pic>
      <p:sp>
        <p:nvSpPr>
          <p:cNvPr id="5" name="Slide Number Placeholder 4"/>
          <p:cNvSpPr>
            <a:spLocks noGrp="1"/>
          </p:cNvSpPr>
          <p:nvPr>
            <p:ph type="sldNum" sz="quarter" idx="12"/>
          </p:nvPr>
        </p:nvSpPr>
        <p:spPr/>
        <p:txBody>
          <a:bodyPr/>
          <a:lstStyle/>
          <a:p>
            <a:fld id="{462AC16B-D3B8-402C-AF99-8168EB5CCE11}" type="slidenum">
              <a:rPr lang="ru-RU" smtClean="0"/>
              <a:pPr/>
              <a:t>16</a:t>
            </a:fld>
            <a:endParaRPr lang="ru-RU" dirty="0"/>
          </a:p>
        </p:txBody>
      </p:sp>
      <p:pic>
        <p:nvPicPr>
          <p:cNvPr id="6" name="Picture 5"/>
          <p:cNvPicPr>
            <a:picLocks noChangeAspect="1" noChangeArrowheads="1"/>
          </p:cNvPicPr>
          <p:nvPr/>
        </p:nvPicPr>
        <p:blipFill>
          <a:blip r:embed="rId3" cstate="print"/>
          <a:srcRect/>
          <a:stretch>
            <a:fillRect/>
          </a:stretch>
        </p:blipFill>
        <p:spPr bwMode="auto">
          <a:xfrm>
            <a:off x="7572396" y="214290"/>
            <a:ext cx="1392125" cy="311402"/>
          </a:xfrm>
          <a:prstGeom prst="rect">
            <a:avLst/>
          </a:prstGeom>
          <a:noFill/>
          <a:ln w="9525">
            <a:noFill/>
            <a:miter lim="800000"/>
            <a:headEnd/>
            <a:tailEnd/>
          </a:ln>
          <a:effectLst>
            <a:outerShdw blurRad="342900" dist="50800" dir="5400000" algn="ctr" rotWithShape="0">
              <a:srgbClr val="000000">
                <a:alpha val="83000"/>
              </a:srgbClr>
            </a:outerShdw>
          </a:effectLst>
        </p:spPr>
      </p:pic>
      <p:sp>
        <p:nvSpPr>
          <p:cNvPr id="7" name="Date Placeholder 3"/>
          <p:cNvSpPr>
            <a:spLocks noGrp="1"/>
          </p:cNvSpPr>
          <p:nvPr>
            <p:ph type="dt" sz="half" idx="4294967295"/>
          </p:nvPr>
        </p:nvSpPr>
        <p:spPr>
          <a:xfrm>
            <a:off x="1152525" y="6286500"/>
            <a:ext cx="1905000" cy="457200"/>
          </a:xfrm>
          <a:prstGeom prst="rect">
            <a:avLst/>
          </a:prstGeom>
        </p:spPr>
        <p:txBody>
          <a:bodyPr/>
          <a:lstStyle/>
          <a:p>
            <a:r>
              <a:rPr lang="lv-LV" sz="1400" dirty="0"/>
              <a:t>2001.g.21.jan.</a:t>
            </a:r>
            <a:endParaRPr lang="en-US" sz="1400" dirty="0"/>
          </a:p>
        </p:txBody>
      </p:sp>
      <p:sp>
        <p:nvSpPr>
          <p:cNvPr id="8" name="Footer Placeholder 4"/>
          <p:cNvSpPr>
            <a:spLocks noGrp="1"/>
          </p:cNvSpPr>
          <p:nvPr>
            <p:ph type="ftr" sz="quarter" idx="4294967295"/>
          </p:nvPr>
        </p:nvSpPr>
        <p:spPr>
          <a:xfrm>
            <a:off x="3124200" y="6286500"/>
            <a:ext cx="3810000" cy="457200"/>
          </a:xfrm>
          <a:prstGeom prst="rect">
            <a:avLst/>
          </a:prstGeom>
        </p:spPr>
        <p:txBody>
          <a:bodyPr/>
          <a:lstStyle/>
          <a:p>
            <a:r>
              <a:rPr lang="en-US" sz="1400" dirty="0" err="1"/>
              <a:t>Elektrības</a:t>
            </a:r>
            <a:r>
              <a:rPr lang="en-US" sz="1400" dirty="0"/>
              <a:t> </a:t>
            </a:r>
            <a:r>
              <a:rPr lang="en-US" sz="1400" dirty="0" err="1"/>
              <a:t>Izmaksas</a:t>
            </a:r>
            <a:r>
              <a:rPr lang="en-US" sz="1400" dirty="0"/>
              <a:t> </a:t>
            </a:r>
            <a:r>
              <a:rPr lang="en-US" sz="1400" dirty="0" err="1"/>
              <a:t>Attīstība</a:t>
            </a:r>
            <a:r>
              <a:rPr lang="en-US" sz="1400" dirty="0"/>
              <a:t>: 2011.g.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p:cNvSpPr/>
          <p:nvPr/>
        </p:nvSpPr>
        <p:spPr>
          <a:xfrm>
            <a:off x="827088" y="2133600"/>
            <a:ext cx="1873250" cy="2879725"/>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ru-RU">
              <a:solidFill>
                <a:schemeClr val="tx1"/>
              </a:solidFill>
            </a:endParaRPr>
          </a:p>
        </p:txBody>
      </p:sp>
      <p:sp>
        <p:nvSpPr>
          <p:cNvPr id="21" name="Rounded Rectangle 20"/>
          <p:cNvSpPr/>
          <p:nvPr/>
        </p:nvSpPr>
        <p:spPr>
          <a:xfrm>
            <a:off x="3500438" y="857250"/>
            <a:ext cx="2214562" cy="3786188"/>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ru-RU">
              <a:solidFill>
                <a:schemeClr val="tx1"/>
              </a:solidFill>
            </a:endParaRPr>
          </a:p>
        </p:txBody>
      </p:sp>
      <p:sp>
        <p:nvSpPr>
          <p:cNvPr id="2" name="Title 1"/>
          <p:cNvSpPr>
            <a:spLocks noGrp="1"/>
          </p:cNvSpPr>
          <p:nvPr>
            <p:ph type="title"/>
          </p:nvPr>
        </p:nvSpPr>
        <p:spPr>
          <a:xfrm>
            <a:off x="500063" y="142875"/>
            <a:ext cx="5143507" cy="725488"/>
          </a:xfrm>
        </p:spPr>
        <p:txBody>
          <a:bodyPr rtlCol="0">
            <a:normAutofit/>
          </a:bodyPr>
          <a:lstStyle/>
          <a:p>
            <a:pPr fontAlgn="auto">
              <a:spcAft>
                <a:spcPts val="0"/>
              </a:spcAft>
              <a:defRPr/>
            </a:pPr>
            <a:r>
              <a:rPr lang="lv-LV" sz="32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Latvenergo šodien</a:t>
            </a:r>
            <a:endParaRPr lang="ru-RU" sz="32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 name="Rounded Rectangle 3"/>
          <p:cNvSpPr/>
          <p:nvPr/>
        </p:nvSpPr>
        <p:spPr>
          <a:xfrm>
            <a:off x="3786182" y="2357430"/>
            <a:ext cx="1643074" cy="92869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r>
              <a:rPr lang="lv-LV" sz="1000" b="1" dirty="0">
                <a:solidFill>
                  <a:schemeClr val="tx1"/>
                </a:solidFill>
              </a:rPr>
              <a:t>AST</a:t>
            </a:r>
          </a:p>
          <a:p>
            <a:pPr algn="ctr" fontAlgn="auto">
              <a:spcBef>
                <a:spcPts val="0"/>
              </a:spcBef>
              <a:spcAft>
                <a:spcPts val="0"/>
              </a:spcAft>
              <a:defRPr/>
            </a:pPr>
            <a:r>
              <a:rPr lang="lv-LV" sz="1000" b="1" dirty="0">
                <a:solidFill>
                  <a:schemeClr val="tx1"/>
                </a:solidFill>
              </a:rPr>
              <a:t>(Augstsprieguma tīkli)</a:t>
            </a:r>
          </a:p>
          <a:p>
            <a:pPr algn="ctr" fontAlgn="auto">
              <a:spcBef>
                <a:spcPts val="0"/>
              </a:spcBef>
              <a:spcAft>
                <a:spcPts val="0"/>
              </a:spcAft>
              <a:defRPr/>
            </a:pPr>
            <a:r>
              <a:rPr lang="lv-LV" sz="1000" b="1" dirty="0">
                <a:solidFill>
                  <a:schemeClr val="tx1"/>
                </a:solidFill>
              </a:rPr>
              <a:t>110/330 kV</a:t>
            </a:r>
            <a:endParaRPr lang="ru-RU" sz="1000" b="1" dirty="0">
              <a:solidFill>
                <a:schemeClr val="tx1"/>
              </a:solidFill>
            </a:endParaRPr>
          </a:p>
        </p:txBody>
      </p:sp>
      <p:sp>
        <p:nvSpPr>
          <p:cNvPr id="5" name="Rounded Rectangle 4"/>
          <p:cNvSpPr/>
          <p:nvPr/>
        </p:nvSpPr>
        <p:spPr>
          <a:xfrm>
            <a:off x="3786182" y="3357562"/>
            <a:ext cx="1643074" cy="92869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r>
              <a:rPr lang="lv-LV" sz="1000" b="1" dirty="0">
                <a:solidFill>
                  <a:schemeClr val="tx1"/>
                </a:solidFill>
              </a:rPr>
              <a:t>ST</a:t>
            </a:r>
          </a:p>
          <a:p>
            <a:pPr algn="ctr" fontAlgn="auto">
              <a:spcBef>
                <a:spcPts val="0"/>
              </a:spcBef>
              <a:spcAft>
                <a:spcPts val="0"/>
              </a:spcAft>
              <a:defRPr/>
            </a:pPr>
            <a:r>
              <a:rPr lang="lv-LV" sz="1000" b="1" dirty="0">
                <a:solidFill>
                  <a:schemeClr val="tx1"/>
                </a:solidFill>
              </a:rPr>
              <a:t>(Sadales tīkli)</a:t>
            </a:r>
          </a:p>
          <a:p>
            <a:pPr algn="ctr" fontAlgn="auto">
              <a:spcBef>
                <a:spcPts val="0"/>
              </a:spcBef>
              <a:spcAft>
                <a:spcPts val="0"/>
              </a:spcAft>
              <a:defRPr/>
            </a:pPr>
            <a:r>
              <a:rPr lang="lv-LV" sz="1000" b="1" dirty="0">
                <a:solidFill>
                  <a:schemeClr val="tx1"/>
                </a:solidFill>
              </a:rPr>
              <a:t>20/10/0,4 kV</a:t>
            </a:r>
            <a:endParaRPr lang="ru-RU" sz="1000" b="1" dirty="0">
              <a:solidFill>
                <a:schemeClr val="tx1"/>
              </a:solidFill>
            </a:endParaRPr>
          </a:p>
        </p:txBody>
      </p:sp>
      <p:sp>
        <p:nvSpPr>
          <p:cNvPr id="6" name="Rounded Rectangle 5"/>
          <p:cNvSpPr/>
          <p:nvPr/>
        </p:nvSpPr>
        <p:spPr>
          <a:xfrm>
            <a:off x="3786182" y="1357298"/>
            <a:ext cx="1643074" cy="92869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r>
              <a:rPr lang="lv-LV" sz="1000" b="1" dirty="0">
                <a:solidFill>
                  <a:schemeClr val="tx1"/>
                </a:solidFill>
              </a:rPr>
              <a:t>HES, TES</a:t>
            </a:r>
            <a:endParaRPr lang="ru-RU" sz="1000" b="1" dirty="0">
              <a:solidFill>
                <a:schemeClr val="tx1"/>
              </a:solidFill>
            </a:endParaRPr>
          </a:p>
        </p:txBody>
      </p:sp>
      <p:sp>
        <p:nvSpPr>
          <p:cNvPr id="5135" name="TextBox 9"/>
          <p:cNvSpPr txBox="1">
            <a:spLocks noChangeArrowheads="1"/>
          </p:cNvSpPr>
          <p:nvPr/>
        </p:nvSpPr>
        <p:spPr bwMode="auto">
          <a:xfrm>
            <a:off x="827088" y="1773238"/>
            <a:ext cx="1928812" cy="246221"/>
          </a:xfrm>
          <a:prstGeom prst="rect">
            <a:avLst/>
          </a:prstGeom>
          <a:noFill/>
          <a:ln w="9525">
            <a:noFill/>
            <a:miter lim="800000"/>
            <a:headEnd/>
            <a:tailEnd/>
          </a:ln>
        </p:spPr>
        <p:txBody>
          <a:bodyPr>
            <a:spAutoFit/>
          </a:bodyPr>
          <a:lstStyle/>
          <a:p>
            <a:pPr algn="ctr"/>
            <a:r>
              <a:rPr lang="lv-LV" sz="1000" b="1" dirty="0">
                <a:latin typeface="Calibri" pitchFamily="34" charset="0"/>
                <a:ea typeface="Aharoni"/>
                <a:cs typeface="Aharoni"/>
              </a:rPr>
              <a:t>Pārējie ražotāji</a:t>
            </a:r>
            <a:endParaRPr lang="ru-RU" sz="1000" b="1" dirty="0">
              <a:latin typeface="Calibri" pitchFamily="34" charset="0"/>
              <a:ea typeface="Aharoni"/>
              <a:cs typeface="Aharoni"/>
            </a:endParaRPr>
          </a:p>
        </p:txBody>
      </p:sp>
      <p:cxnSp>
        <p:nvCxnSpPr>
          <p:cNvPr id="12" name="Straight Arrow Connector 11"/>
          <p:cNvCxnSpPr/>
          <p:nvPr/>
        </p:nvCxnSpPr>
        <p:spPr>
          <a:xfrm>
            <a:off x="2714625" y="3571875"/>
            <a:ext cx="1071563"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10800000">
            <a:off x="2714625" y="4000500"/>
            <a:ext cx="1071563"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5400000">
            <a:off x="3893344" y="4893469"/>
            <a:ext cx="501650" cy="1588"/>
          </a:xfrm>
          <a:prstGeom prst="straightConnector1">
            <a:avLst/>
          </a:prstGeom>
          <a:ln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rot="5400000" flipH="1" flipV="1">
            <a:off x="4822032" y="4893469"/>
            <a:ext cx="501650"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786182" y="928670"/>
            <a:ext cx="1643062" cy="415498"/>
          </a:xfrm>
          <a:prstGeom prst="rect">
            <a:avLst/>
          </a:prstGeom>
          <a:noFill/>
        </p:spPr>
        <p:txBody>
          <a:bodyPr>
            <a:spAutoFit/>
          </a:bodyPr>
          <a:lstStyle/>
          <a:p>
            <a:pPr algn="ctr" fontAlgn="auto">
              <a:spcBef>
                <a:spcPts val="0"/>
              </a:spcBef>
              <a:spcAft>
                <a:spcPts val="0"/>
              </a:spcAft>
              <a:defRPr/>
            </a:pPr>
            <a:r>
              <a:rPr lang="lv-LV" sz="1050" b="1" u="sng" dirty="0">
                <a:latin typeface="+mj-lt"/>
                <a:cs typeface="Aharoni" pitchFamily="2" charset="-79"/>
              </a:rPr>
              <a:t>Latvenergo Koncerns</a:t>
            </a:r>
            <a:endParaRPr lang="ru-RU" sz="1050" b="1" u="sng" dirty="0">
              <a:latin typeface="+mj-lt"/>
              <a:cs typeface="Aharoni" pitchFamily="2" charset="-79"/>
            </a:endParaRPr>
          </a:p>
        </p:txBody>
      </p:sp>
      <p:sp>
        <p:nvSpPr>
          <p:cNvPr id="5141" name="TextBox 25"/>
          <p:cNvSpPr txBox="1">
            <a:spLocks noChangeArrowheads="1"/>
          </p:cNvSpPr>
          <p:nvPr/>
        </p:nvSpPr>
        <p:spPr bwMode="auto">
          <a:xfrm>
            <a:off x="3276600" y="4724400"/>
            <a:ext cx="1011238" cy="401638"/>
          </a:xfrm>
          <a:prstGeom prst="rect">
            <a:avLst/>
          </a:prstGeom>
          <a:noFill/>
          <a:ln w="9525">
            <a:noFill/>
            <a:miter lim="800000"/>
            <a:headEnd/>
            <a:tailEnd/>
          </a:ln>
        </p:spPr>
        <p:txBody>
          <a:bodyPr>
            <a:spAutoFit/>
          </a:bodyPr>
          <a:lstStyle/>
          <a:p>
            <a:pPr algn="ctr"/>
            <a:r>
              <a:rPr lang="lv-LV" sz="1000">
                <a:latin typeface="Calibri" pitchFamily="34" charset="0"/>
              </a:rPr>
              <a:t>Elektrība</a:t>
            </a:r>
          </a:p>
          <a:p>
            <a:pPr algn="ctr"/>
            <a:r>
              <a:rPr lang="lv-LV" sz="1000">
                <a:latin typeface="Calibri" pitchFamily="34" charset="0"/>
              </a:rPr>
              <a:t>5400 GWh</a:t>
            </a:r>
            <a:endParaRPr lang="ru-RU" sz="1000">
              <a:latin typeface="Calibri" pitchFamily="34" charset="0"/>
            </a:endParaRPr>
          </a:p>
        </p:txBody>
      </p:sp>
      <p:sp>
        <p:nvSpPr>
          <p:cNvPr id="5142" name="TextBox 27"/>
          <p:cNvSpPr txBox="1">
            <a:spLocks noChangeArrowheads="1"/>
          </p:cNvSpPr>
          <p:nvPr/>
        </p:nvSpPr>
        <p:spPr bwMode="auto">
          <a:xfrm>
            <a:off x="5072063" y="4714875"/>
            <a:ext cx="428625" cy="307975"/>
          </a:xfrm>
          <a:prstGeom prst="rect">
            <a:avLst/>
          </a:prstGeom>
          <a:noFill/>
          <a:ln w="9525">
            <a:noFill/>
            <a:miter lim="800000"/>
            <a:headEnd/>
            <a:tailEnd/>
          </a:ln>
        </p:spPr>
        <p:txBody>
          <a:bodyPr>
            <a:spAutoFit/>
          </a:bodyPr>
          <a:lstStyle/>
          <a:p>
            <a:r>
              <a:rPr lang="lv-LV" sz="1400">
                <a:latin typeface="Calibri" pitchFamily="34" charset="0"/>
              </a:rPr>
              <a:t>Ls</a:t>
            </a:r>
            <a:endParaRPr lang="ru-RU" sz="1400">
              <a:latin typeface="Calibri" pitchFamily="34" charset="0"/>
            </a:endParaRPr>
          </a:p>
        </p:txBody>
      </p:sp>
      <p:sp>
        <p:nvSpPr>
          <p:cNvPr id="5143" name="TextBox 37"/>
          <p:cNvSpPr txBox="1">
            <a:spLocks noChangeArrowheads="1"/>
          </p:cNvSpPr>
          <p:nvPr/>
        </p:nvSpPr>
        <p:spPr bwMode="auto">
          <a:xfrm>
            <a:off x="5786446" y="4857760"/>
            <a:ext cx="1063625" cy="246221"/>
          </a:xfrm>
          <a:prstGeom prst="rect">
            <a:avLst/>
          </a:prstGeom>
          <a:noFill/>
          <a:ln w="9525">
            <a:noFill/>
            <a:miter lim="800000"/>
            <a:headEnd/>
            <a:tailEnd/>
          </a:ln>
        </p:spPr>
        <p:txBody>
          <a:bodyPr wrap="square">
            <a:spAutoFit/>
          </a:bodyPr>
          <a:lstStyle/>
          <a:p>
            <a:pPr algn="ctr"/>
            <a:r>
              <a:rPr lang="lv-LV" sz="1000" b="1" u="sng" dirty="0">
                <a:latin typeface="Calibri" pitchFamily="34" charset="0"/>
              </a:rPr>
              <a:t>Patērētāji</a:t>
            </a:r>
            <a:endParaRPr lang="ru-RU" sz="1000" b="1" u="sng" dirty="0">
              <a:latin typeface="Calibri" pitchFamily="34" charset="0"/>
            </a:endParaRPr>
          </a:p>
        </p:txBody>
      </p:sp>
      <p:pic>
        <p:nvPicPr>
          <p:cNvPr id="5147" name="Picture 23" descr="v.gif"/>
          <p:cNvPicPr>
            <a:picLocks noChangeAspect="1"/>
          </p:cNvPicPr>
          <p:nvPr/>
        </p:nvPicPr>
        <p:blipFill>
          <a:blip r:embed="rId3"/>
          <a:srcRect/>
          <a:stretch>
            <a:fillRect/>
          </a:stretch>
        </p:blipFill>
        <p:spPr bwMode="auto">
          <a:xfrm>
            <a:off x="1042988" y="3644900"/>
            <a:ext cx="1368425" cy="1325563"/>
          </a:xfrm>
          <a:prstGeom prst="rect">
            <a:avLst/>
          </a:prstGeom>
          <a:noFill/>
          <a:ln w="9525">
            <a:noFill/>
            <a:miter lim="800000"/>
            <a:headEnd/>
            <a:tailEnd/>
          </a:ln>
        </p:spPr>
      </p:pic>
      <p:sp>
        <p:nvSpPr>
          <p:cNvPr id="5148" name="TextBox 26"/>
          <p:cNvSpPr txBox="1">
            <a:spLocks noChangeArrowheads="1"/>
          </p:cNvSpPr>
          <p:nvPr/>
        </p:nvSpPr>
        <p:spPr bwMode="auto">
          <a:xfrm>
            <a:off x="2771775" y="3357563"/>
            <a:ext cx="936625" cy="246062"/>
          </a:xfrm>
          <a:prstGeom prst="rect">
            <a:avLst/>
          </a:prstGeom>
          <a:noFill/>
          <a:ln w="9525">
            <a:noFill/>
            <a:miter lim="800000"/>
            <a:headEnd/>
            <a:tailEnd/>
          </a:ln>
        </p:spPr>
        <p:txBody>
          <a:bodyPr>
            <a:spAutoFit/>
          </a:bodyPr>
          <a:lstStyle/>
          <a:p>
            <a:r>
              <a:rPr lang="lv-LV" sz="1000">
                <a:latin typeface="Calibri" pitchFamily="34" charset="0"/>
              </a:rPr>
              <a:t>300 GWh</a:t>
            </a:r>
            <a:endParaRPr lang="ru-RU" sz="1000">
              <a:latin typeface="Calibri" pitchFamily="34" charset="0"/>
            </a:endParaRPr>
          </a:p>
        </p:txBody>
      </p:sp>
      <p:sp>
        <p:nvSpPr>
          <p:cNvPr id="5149" name="TextBox 32"/>
          <p:cNvSpPr txBox="1">
            <a:spLocks noChangeArrowheads="1"/>
          </p:cNvSpPr>
          <p:nvPr/>
        </p:nvSpPr>
        <p:spPr bwMode="auto">
          <a:xfrm>
            <a:off x="3059113" y="3789363"/>
            <a:ext cx="720725" cy="246062"/>
          </a:xfrm>
          <a:prstGeom prst="rect">
            <a:avLst/>
          </a:prstGeom>
          <a:noFill/>
          <a:ln w="9525">
            <a:noFill/>
            <a:miter lim="800000"/>
            <a:headEnd/>
            <a:tailEnd/>
          </a:ln>
        </p:spPr>
        <p:txBody>
          <a:bodyPr>
            <a:spAutoFit/>
          </a:bodyPr>
          <a:lstStyle/>
          <a:p>
            <a:r>
              <a:rPr lang="lv-LV" sz="1000">
                <a:latin typeface="Calibri" pitchFamily="34" charset="0"/>
              </a:rPr>
              <a:t>Ls</a:t>
            </a:r>
            <a:endParaRPr lang="ru-RU" sz="1000">
              <a:latin typeface="Calibri" pitchFamily="34" charset="0"/>
            </a:endParaRPr>
          </a:p>
        </p:txBody>
      </p:sp>
      <p:pic>
        <p:nvPicPr>
          <p:cNvPr id="5150" name="Content Placeholder 34" descr="ce4_image002.gif"/>
          <p:cNvPicPr>
            <a:picLocks noGrp="1" noChangeAspect="1"/>
          </p:cNvPicPr>
          <p:nvPr>
            <p:ph idx="1"/>
          </p:nvPr>
        </p:nvPicPr>
        <p:blipFill>
          <a:blip r:embed="rId4" cstate="print"/>
          <a:srcRect/>
          <a:stretch>
            <a:fillRect/>
          </a:stretch>
        </p:blipFill>
        <p:spPr>
          <a:xfrm>
            <a:off x="1258888" y="2205038"/>
            <a:ext cx="1009650" cy="1331912"/>
          </a:xfrm>
        </p:spPr>
      </p:pic>
      <p:grpSp>
        <p:nvGrpSpPr>
          <p:cNvPr id="43" name="Group 42"/>
          <p:cNvGrpSpPr/>
          <p:nvPr/>
        </p:nvGrpSpPr>
        <p:grpSpPr>
          <a:xfrm>
            <a:off x="1214414" y="5143512"/>
            <a:ext cx="6572272" cy="1428737"/>
            <a:chOff x="1214438" y="5286388"/>
            <a:chExt cx="6572272" cy="1428737"/>
          </a:xfrm>
        </p:grpSpPr>
        <p:sp>
          <p:nvSpPr>
            <p:cNvPr id="8" name="Rounded Rectangle 7"/>
            <p:cNvSpPr/>
            <p:nvPr/>
          </p:nvSpPr>
          <p:spPr>
            <a:xfrm>
              <a:off x="1214438" y="5286388"/>
              <a:ext cx="6572272" cy="1428737"/>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ru-RU">
                <a:solidFill>
                  <a:schemeClr val="tx1"/>
                </a:solidFill>
              </a:endParaRPr>
            </a:p>
          </p:txBody>
        </p:sp>
        <p:sp>
          <p:nvSpPr>
            <p:cNvPr id="39" name="TextBox 38"/>
            <p:cNvSpPr txBox="1"/>
            <p:nvPr/>
          </p:nvSpPr>
          <p:spPr>
            <a:xfrm>
              <a:off x="1571604" y="5286388"/>
              <a:ext cx="1714512" cy="246221"/>
            </a:xfrm>
            <a:prstGeom prst="rect">
              <a:avLst/>
            </a:prstGeom>
            <a:noFill/>
          </p:spPr>
          <p:txBody>
            <a:bodyPr wrap="square">
              <a:spAutoFit/>
            </a:bodyPr>
            <a:lstStyle/>
            <a:p>
              <a:pPr fontAlgn="auto">
                <a:spcBef>
                  <a:spcPts val="0"/>
                </a:spcBef>
                <a:spcAft>
                  <a:spcPts val="0"/>
                </a:spcAft>
                <a:defRPr/>
              </a:pPr>
              <a:r>
                <a:rPr lang="lv-LV" sz="1000" b="1" dirty="0" smtClean="0">
                  <a:latin typeface="+mn-lt"/>
                </a:rPr>
                <a:t>Komunālia saimn.</a:t>
              </a:r>
              <a:endParaRPr lang="ru-RU" sz="1050" b="1" dirty="0">
                <a:latin typeface="+mn-lt"/>
              </a:endParaRPr>
            </a:p>
          </p:txBody>
        </p:sp>
        <p:sp>
          <p:nvSpPr>
            <p:cNvPr id="29" name="TextBox 28"/>
            <p:cNvSpPr txBox="1"/>
            <p:nvPr/>
          </p:nvSpPr>
          <p:spPr>
            <a:xfrm>
              <a:off x="4214810" y="5357826"/>
              <a:ext cx="714372" cy="254000"/>
            </a:xfrm>
            <a:prstGeom prst="rect">
              <a:avLst/>
            </a:prstGeom>
            <a:noFill/>
          </p:spPr>
          <p:txBody>
            <a:bodyPr wrap="square">
              <a:spAutoFit/>
            </a:bodyPr>
            <a:lstStyle/>
            <a:p>
              <a:pPr algn="ctr" fontAlgn="auto">
                <a:spcBef>
                  <a:spcPts val="0"/>
                </a:spcBef>
                <a:spcAft>
                  <a:spcPts val="0"/>
                </a:spcAft>
                <a:defRPr/>
              </a:pPr>
              <a:r>
                <a:rPr lang="lv-LV" sz="1050" b="1" dirty="0">
                  <a:latin typeface="+mn-lt"/>
                </a:rPr>
                <a:t>Osta</a:t>
              </a:r>
              <a:endParaRPr lang="ru-RU" sz="1050" b="1" dirty="0">
                <a:latin typeface="+mn-lt"/>
              </a:endParaRPr>
            </a:p>
          </p:txBody>
        </p:sp>
        <p:sp>
          <p:nvSpPr>
            <p:cNvPr id="40" name="TextBox 39"/>
            <p:cNvSpPr txBox="1"/>
            <p:nvPr/>
          </p:nvSpPr>
          <p:spPr>
            <a:xfrm>
              <a:off x="5857875" y="5357813"/>
              <a:ext cx="1643063" cy="254000"/>
            </a:xfrm>
            <a:prstGeom prst="rect">
              <a:avLst/>
            </a:prstGeom>
            <a:noFill/>
          </p:spPr>
          <p:txBody>
            <a:bodyPr>
              <a:spAutoFit/>
            </a:bodyPr>
            <a:lstStyle/>
            <a:p>
              <a:pPr algn="ctr" fontAlgn="auto">
                <a:spcBef>
                  <a:spcPts val="0"/>
                </a:spcBef>
                <a:spcAft>
                  <a:spcPts val="0"/>
                </a:spcAft>
                <a:defRPr/>
              </a:pPr>
              <a:r>
                <a:rPr lang="lv-LV" sz="1000" b="1" dirty="0">
                  <a:latin typeface="+mn-lt"/>
                </a:rPr>
                <a:t>Rūpniecība</a:t>
              </a:r>
              <a:endParaRPr lang="ru-RU" sz="1000" b="1" dirty="0">
                <a:latin typeface="+mn-lt"/>
              </a:endParaRPr>
            </a:p>
          </p:txBody>
        </p:sp>
        <p:pic>
          <p:nvPicPr>
            <p:cNvPr id="5151" name="Picture 35" descr="200225808.jpg"/>
            <p:cNvPicPr>
              <a:picLocks noChangeAspect="1"/>
            </p:cNvPicPr>
            <p:nvPr/>
          </p:nvPicPr>
          <p:blipFill>
            <a:blip r:embed="rId5"/>
            <a:srcRect/>
            <a:stretch>
              <a:fillRect/>
            </a:stretch>
          </p:blipFill>
          <p:spPr bwMode="auto">
            <a:xfrm>
              <a:off x="1692275" y="5589588"/>
              <a:ext cx="1466850" cy="1027112"/>
            </a:xfrm>
            <a:prstGeom prst="rect">
              <a:avLst/>
            </a:prstGeom>
            <a:noFill/>
            <a:ln w="9525">
              <a:noFill/>
              <a:miter lim="800000"/>
              <a:headEnd/>
              <a:tailEnd/>
            </a:ln>
          </p:spPr>
        </p:pic>
        <p:pic>
          <p:nvPicPr>
            <p:cNvPr id="5152" name="Picture 36" descr="PC-NO02.jpg"/>
            <p:cNvPicPr>
              <a:picLocks noChangeAspect="1"/>
            </p:cNvPicPr>
            <p:nvPr/>
          </p:nvPicPr>
          <p:blipFill>
            <a:blip r:embed="rId6"/>
            <a:srcRect/>
            <a:stretch>
              <a:fillRect/>
            </a:stretch>
          </p:blipFill>
          <p:spPr bwMode="auto">
            <a:xfrm>
              <a:off x="3779838" y="5661025"/>
              <a:ext cx="1504950" cy="982663"/>
            </a:xfrm>
            <a:prstGeom prst="rect">
              <a:avLst/>
            </a:prstGeom>
            <a:noFill/>
            <a:ln w="9525">
              <a:noFill/>
              <a:miter lim="800000"/>
              <a:headEnd/>
              <a:tailEnd/>
            </a:ln>
          </p:spPr>
        </p:pic>
        <p:pic>
          <p:nvPicPr>
            <p:cNvPr id="5153" name="Picture 40" descr="factory.jpg"/>
            <p:cNvPicPr>
              <a:picLocks noChangeAspect="1"/>
            </p:cNvPicPr>
            <p:nvPr/>
          </p:nvPicPr>
          <p:blipFill>
            <a:blip r:embed="rId7"/>
            <a:srcRect/>
            <a:stretch>
              <a:fillRect/>
            </a:stretch>
          </p:blipFill>
          <p:spPr bwMode="auto">
            <a:xfrm>
              <a:off x="5867400" y="5661025"/>
              <a:ext cx="1441450" cy="955675"/>
            </a:xfrm>
            <a:prstGeom prst="rect">
              <a:avLst/>
            </a:prstGeom>
            <a:noFill/>
            <a:ln w="9525">
              <a:noFill/>
              <a:miter lim="800000"/>
              <a:headEnd/>
              <a:tailEnd/>
            </a:ln>
          </p:spPr>
        </p:pic>
      </p:grpSp>
      <p:pic>
        <p:nvPicPr>
          <p:cNvPr id="30" name="Picture 2"/>
          <p:cNvPicPr>
            <a:picLocks noChangeAspect="1" noChangeArrowheads="1"/>
          </p:cNvPicPr>
          <p:nvPr/>
        </p:nvPicPr>
        <p:blipFill>
          <a:blip r:embed="rId8"/>
          <a:srcRect/>
          <a:stretch>
            <a:fillRect/>
          </a:stretch>
        </p:blipFill>
        <p:spPr bwMode="auto">
          <a:xfrm>
            <a:off x="7537450" y="214313"/>
            <a:ext cx="1392238" cy="285750"/>
          </a:xfrm>
          <a:prstGeom prst="rect">
            <a:avLst/>
          </a:prstGeom>
          <a:noFill/>
          <a:ln w="9525">
            <a:noFill/>
            <a:miter lim="800000"/>
            <a:headEnd/>
            <a:tailEnd/>
          </a:ln>
          <a:effectLst>
            <a:outerShdw blurRad="342900" dist="50800" dir="5400000" algn="ctr" rotWithShape="0">
              <a:srgbClr val="000000">
                <a:alpha val="83000"/>
              </a:srgbClr>
            </a:outerShdw>
          </a:effectLst>
        </p:spPr>
      </p:pic>
      <p:grpSp>
        <p:nvGrpSpPr>
          <p:cNvPr id="3" name="Group 32"/>
          <p:cNvGrpSpPr/>
          <p:nvPr/>
        </p:nvGrpSpPr>
        <p:grpSpPr>
          <a:xfrm>
            <a:off x="6143636" y="2214554"/>
            <a:ext cx="1714512" cy="1214446"/>
            <a:chOff x="6572264" y="3143248"/>
            <a:chExt cx="1714512" cy="1214446"/>
          </a:xfrm>
        </p:grpSpPr>
        <p:sp>
          <p:nvSpPr>
            <p:cNvPr id="31" name="Rounded Rectangle 30"/>
            <p:cNvSpPr/>
            <p:nvPr/>
          </p:nvSpPr>
          <p:spPr>
            <a:xfrm>
              <a:off x="6572264" y="3143248"/>
              <a:ext cx="1714512" cy="1214446"/>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ru-RU">
                <a:solidFill>
                  <a:schemeClr val="tx1"/>
                </a:solidFill>
              </a:endParaRPr>
            </a:p>
          </p:txBody>
        </p:sp>
        <p:pic>
          <p:nvPicPr>
            <p:cNvPr id="32" name="Picture 40" descr="factory.jpg"/>
            <p:cNvPicPr>
              <a:picLocks noChangeAspect="1"/>
            </p:cNvPicPr>
            <p:nvPr/>
          </p:nvPicPr>
          <p:blipFill>
            <a:blip r:embed="rId7"/>
            <a:srcRect/>
            <a:stretch>
              <a:fillRect/>
            </a:stretch>
          </p:blipFill>
          <p:spPr bwMode="auto">
            <a:xfrm>
              <a:off x="6715140" y="3286124"/>
              <a:ext cx="1441450" cy="955675"/>
            </a:xfrm>
            <a:prstGeom prst="rect">
              <a:avLst/>
            </a:prstGeom>
            <a:noFill/>
            <a:ln w="9525">
              <a:noFill/>
              <a:miter lim="800000"/>
              <a:headEnd/>
              <a:tailEnd/>
            </a:ln>
          </p:spPr>
        </p:pic>
      </p:grpSp>
      <p:cxnSp>
        <p:nvCxnSpPr>
          <p:cNvPr id="35" name="Straight Arrow Connector 34"/>
          <p:cNvCxnSpPr/>
          <p:nvPr/>
        </p:nvCxnSpPr>
        <p:spPr>
          <a:xfrm>
            <a:off x="5429256" y="2643182"/>
            <a:ext cx="642942"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rot="10800000">
            <a:off x="5429256" y="3000372"/>
            <a:ext cx="652466" cy="952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8" name="TextBox 9"/>
          <p:cNvSpPr txBox="1">
            <a:spLocks noChangeArrowheads="1"/>
          </p:cNvSpPr>
          <p:nvPr/>
        </p:nvSpPr>
        <p:spPr bwMode="auto">
          <a:xfrm>
            <a:off x="6000760" y="1928802"/>
            <a:ext cx="1928812" cy="246221"/>
          </a:xfrm>
          <a:prstGeom prst="rect">
            <a:avLst/>
          </a:prstGeom>
          <a:noFill/>
          <a:ln w="9525">
            <a:noFill/>
            <a:miter lim="800000"/>
            <a:headEnd/>
            <a:tailEnd/>
          </a:ln>
        </p:spPr>
        <p:txBody>
          <a:bodyPr>
            <a:spAutoFit/>
          </a:bodyPr>
          <a:lstStyle/>
          <a:p>
            <a:pPr algn="ctr"/>
            <a:r>
              <a:rPr lang="lv-LV" sz="1000" b="1" dirty="0" smtClean="0">
                <a:latin typeface="Calibri" pitchFamily="34" charset="0"/>
                <a:ea typeface="Aharoni"/>
                <a:cs typeface="Aharoni"/>
              </a:rPr>
              <a:t>Ī</a:t>
            </a:r>
            <a:r>
              <a:rPr lang="en-US" sz="1000" b="1" dirty="0" smtClean="0">
                <a:latin typeface="Calibri" pitchFamily="34" charset="0"/>
                <a:ea typeface="Aharoni"/>
                <a:cs typeface="Aharoni"/>
              </a:rPr>
              <a:t>pa</a:t>
            </a:r>
            <a:r>
              <a:rPr lang="lv-LV" sz="1000" b="1" dirty="0" smtClean="0">
                <a:latin typeface="Calibri" pitchFamily="34" charset="0"/>
                <a:ea typeface="Aharoni"/>
                <a:cs typeface="Aharoni"/>
              </a:rPr>
              <a:t>šie </a:t>
            </a:r>
            <a:r>
              <a:rPr lang="en-US" sz="1000" b="1" dirty="0" smtClean="0">
                <a:latin typeface="Calibri" pitchFamily="34" charset="0"/>
                <a:ea typeface="Aharoni"/>
                <a:cs typeface="Aharoni"/>
              </a:rPr>
              <a:t>par</a:t>
            </a:r>
            <a:r>
              <a:rPr lang="lv-LV" sz="1000" b="1" dirty="0" smtClean="0">
                <a:latin typeface="Calibri" pitchFamily="34" charset="0"/>
                <a:ea typeface="Aharoni"/>
                <a:cs typeface="Aharoni"/>
              </a:rPr>
              <a:t>ērētāji</a:t>
            </a:r>
            <a:endParaRPr lang="ru-RU" sz="1000" b="1" dirty="0">
              <a:latin typeface="Calibri" pitchFamily="34" charset="0"/>
              <a:ea typeface="Aharoni"/>
              <a:cs typeface="Aharoni"/>
            </a:endParaRPr>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8662" y="357166"/>
            <a:ext cx="6143668" cy="1214446"/>
          </a:xfrm>
        </p:spPr>
        <p:txBody>
          <a:bodyPr>
            <a:noAutofit/>
          </a:bodyPr>
          <a:lstStyle/>
          <a:p>
            <a:r>
              <a:rPr lang="lv-LV" sz="3200" b="1" dirty="0" smtClean="0">
                <a:latin typeface="Times New Roman" pitchFamily="18" charset="0"/>
                <a:cs typeface="Times New Roman" pitchFamily="18" charset="0"/>
              </a:rPr>
              <a:t>3.RISINĀJUMS. </a:t>
            </a:r>
            <a:br>
              <a:rPr lang="lv-LV" sz="3200" b="1" dirty="0" smtClean="0">
                <a:latin typeface="Times New Roman" pitchFamily="18" charset="0"/>
                <a:cs typeface="Times New Roman" pitchFamily="18" charset="0"/>
              </a:rPr>
            </a:br>
            <a:r>
              <a:rPr lang="lv-LV" sz="3200" b="1" dirty="0" smtClean="0">
                <a:latin typeface="Times New Roman" pitchFamily="18" charset="0"/>
                <a:cs typeface="Times New Roman" pitchFamily="18" charset="0"/>
              </a:rPr>
              <a:t>Neatkarīgā operatora izveide</a:t>
            </a:r>
            <a:endParaRPr lang="ru-RU" sz="3200" b="1" dirty="0">
              <a:latin typeface="Times New Roman" pitchFamily="18" charset="0"/>
              <a:cs typeface="Times New Roman" pitchFamily="18" charset="0"/>
            </a:endParaRPr>
          </a:p>
        </p:txBody>
      </p:sp>
      <p:sp>
        <p:nvSpPr>
          <p:cNvPr id="3" name="Content Placeholder 2"/>
          <p:cNvSpPr>
            <a:spLocks noGrp="1"/>
          </p:cNvSpPr>
          <p:nvPr>
            <p:ph idx="1"/>
          </p:nvPr>
        </p:nvSpPr>
        <p:spPr>
          <a:xfrm>
            <a:off x="428596" y="2000240"/>
            <a:ext cx="8258204" cy="3214710"/>
          </a:xfrm>
        </p:spPr>
        <p:txBody>
          <a:bodyPr>
            <a:noAutofit/>
          </a:bodyPr>
          <a:lstStyle/>
          <a:p>
            <a:pPr algn="just"/>
            <a:r>
              <a:rPr lang="lv-LV" sz="2000" dirty="0" smtClean="0">
                <a:latin typeface="Times New Roman" pitchFamily="18" charset="0"/>
                <a:cs typeface="Times New Roman" pitchFamily="18" charset="0"/>
              </a:rPr>
              <a:t>Neatkarīgā operatora izveide ar uzdevumu nodrošināt elektroenerģijas piegādi organizācijām, kuras nodotas tā pārvaldē un piedalījās tā izveidošanā, pēc maksimāli izdevīgām cenām.</a:t>
            </a:r>
            <a:endParaRPr lang="ru-RU" sz="2000" dirty="0" smtClean="0">
              <a:latin typeface="Times New Roman" pitchFamily="18" charset="0"/>
              <a:cs typeface="Times New Roman" pitchFamily="18" charset="0"/>
            </a:endParaRPr>
          </a:p>
          <a:p>
            <a:pPr algn="just"/>
            <a:r>
              <a:rPr lang="lv-LV" sz="2000" dirty="0" smtClean="0">
                <a:latin typeface="Times New Roman" pitchFamily="18" charset="0"/>
                <a:cs typeface="Times New Roman" pitchFamily="18" charset="0"/>
              </a:rPr>
              <a:t>Izpildīt Eiropas direktīvu prasības par Operatora izdalīšanu maģistrālajos tīklos </a:t>
            </a:r>
            <a:r>
              <a:rPr lang="ru-RU" sz="2000" dirty="0" smtClean="0">
                <a:latin typeface="Times New Roman" pitchFamily="18" charset="0"/>
                <a:cs typeface="Times New Roman" pitchFamily="18" charset="0"/>
              </a:rPr>
              <a:t>(</a:t>
            </a:r>
            <a:r>
              <a:rPr lang="lv-LV" sz="2000" dirty="0" smtClean="0">
                <a:latin typeface="Times New Roman" pitchFamily="18" charset="0"/>
                <a:cs typeface="Times New Roman" pitchFamily="18" charset="0"/>
              </a:rPr>
              <a:t>MTO</a:t>
            </a:r>
            <a:r>
              <a:rPr lang="ru-RU" sz="2000" dirty="0" smtClean="0">
                <a:latin typeface="Times New Roman" pitchFamily="18" charset="0"/>
                <a:cs typeface="Times New Roman" pitchFamily="18" charset="0"/>
              </a:rPr>
              <a:t>) 110/330 к</a:t>
            </a:r>
            <a:r>
              <a:rPr lang="lv-LV" sz="2000" dirty="0" smtClean="0">
                <a:latin typeface="Times New Roman" pitchFamily="18" charset="0"/>
                <a:cs typeface="Times New Roman" pitchFamily="18" charset="0"/>
              </a:rPr>
              <a:t>V.</a:t>
            </a:r>
            <a:endParaRPr lang="ru-RU" sz="2000" dirty="0" smtClean="0">
              <a:latin typeface="Times New Roman" pitchFamily="18" charset="0"/>
              <a:cs typeface="Times New Roman" pitchFamily="18" charset="0"/>
            </a:endParaRPr>
          </a:p>
          <a:p>
            <a:pPr algn="just"/>
            <a:r>
              <a:rPr lang="lv-LV" sz="2000" dirty="0" smtClean="0">
                <a:latin typeface="Times New Roman" pitchFamily="18" charset="0"/>
                <a:cs typeface="Times New Roman" pitchFamily="18" charset="0"/>
              </a:rPr>
              <a:t>Latvenergo esošā iekšējā tarifa apstiprināšana, kā tarifs priekš visiem MTO </a:t>
            </a:r>
            <a:r>
              <a:rPr lang="ru-RU" sz="2000" dirty="0" smtClean="0">
                <a:latin typeface="Times New Roman" pitchFamily="18" charset="0"/>
                <a:cs typeface="Times New Roman" pitchFamily="18" charset="0"/>
              </a:rPr>
              <a:t>110/330 к</a:t>
            </a:r>
            <a:r>
              <a:rPr lang="lv-LV" sz="2000" dirty="0" smtClean="0">
                <a:latin typeface="Times New Roman" pitchFamily="18" charset="0"/>
                <a:cs typeface="Times New Roman" pitchFamily="18" charset="0"/>
              </a:rPr>
              <a:t>V pakalpojuma lietotājiem. </a:t>
            </a:r>
          </a:p>
          <a:p>
            <a:pPr algn="just"/>
            <a:r>
              <a:rPr lang="lv-LV" sz="2000" dirty="0" smtClean="0">
                <a:latin typeface="Times New Roman" pitchFamily="18" charset="0"/>
                <a:cs typeface="Times New Roman" pitchFamily="18" charset="0"/>
              </a:rPr>
              <a:t>Piegādes organizēšana</a:t>
            </a:r>
            <a:r>
              <a:rPr lang="ru-RU" sz="2000" dirty="0" smtClean="0">
                <a:latin typeface="Times New Roman" pitchFamily="18" charset="0"/>
                <a:cs typeface="Times New Roman" pitchFamily="18" charset="0"/>
              </a:rPr>
              <a:t>.</a:t>
            </a:r>
            <a:r>
              <a:rPr lang="lv-LV" sz="2000" dirty="0" smtClean="0">
                <a:latin typeface="Times New Roman" pitchFamily="18" charset="0"/>
                <a:cs typeface="Times New Roman" pitchFamily="18" charset="0"/>
              </a:rPr>
              <a:t> Palielinot patērētāju skaitu, uz piegādātāju atlaižu rēķina, pārvaldot slodzi un iegādājoties savas ražošanas jaudas, paaugstināt darba efektivitāti un samazināt pašizmaksu.</a:t>
            </a:r>
            <a:endParaRPr lang="ru-RU" sz="2000" dirty="0" smtClean="0">
              <a:latin typeface="Times New Roman" pitchFamily="18" charset="0"/>
              <a:cs typeface="Times New Roman" pitchFamily="18" charset="0"/>
            </a:endParaRPr>
          </a:p>
        </p:txBody>
      </p:sp>
      <p:pic>
        <p:nvPicPr>
          <p:cNvPr id="6148" name="Picture 4"/>
          <p:cNvPicPr>
            <a:picLocks noChangeAspect="1" noChangeArrowheads="1"/>
          </p:cNvPicPr>
          <p:nvPr/>
        </p:nvPicPr>
        <p:blipFill>
          <a:blip r:embed="rId2" cstate="print"/>
          <a:srcRect/>
          <a:stretch>
            <a:fillRect/>
          </a:stretch>
        </p:blipFill>
        <p:spPr bwMode="auto">
          <a:xfrm>
            <a:off x="3643306" y="5357826"/>
            <a:ext cx="2500330" cy="994450"/>
          </a:xfrm>
          <a:prstGeom prst="rect">
            <a:avLst/>
          </a:prstGeom>
          <a:noFill/>
          <a:ln w="9525">
            <a:noFill/>
            <a:miter lim="800000"/>
            <a:headEnd/>
            <a:tailEnd/>
          </a:ln>
          <a:effectLst/>
        </p:spPr>
      </p:pic>
      <p:sp>
        <p:nvSpPr>
          <p:cNvPr id="5" name="Slide Number Placeholder 4"/>
          <p:cNvSpPr>
            <a:spLocks noGrp="1"/>
          </p:cNvSpPr>
          <p:nvPr>
            <p:ph type="sldNum" sz="quarter" idx="12"/>
          </p:nvPr>
        </p:nvSpPr>
        <p:spPr/>
        <p:txBody>
          <a:bodyPr/>
          <a:lstStyle/>
          <a:p>
            <a:fld id="{462AC16B-D3B8-402C-AF99-8168EB5CCE11}" type="slidenum">
              <a:rPr lang="ru-RU" smtClean="0"/>
              <a:pPr/>
              <a:t>18</a:t>
            </a:fld>
            <a:endParaRPr lang="ru-RU"/>
          </a:p>
        </p:txBody>
      </p:sp>
      <p:pic>
        <p:nvPicPr>
          <p:cNvPr id="6" name="Picture 5"/>
          <p:cNvPicPr>
            <a:picLocks noChangeAspect="1" noChangeArrowheads="1"/>
          </p:cNvPicPr>
          <p:nvPr/>
        </p:nvPicPr>
        <p:blipFill>
          <a:blip r:embed="rId3" cstate="print"/>
          <a:srcRect/>
          <a:stretch>
            <a:fillRect/>
          </a:stretch>
        </p:blipFill>
        <p:spPr bwMode="auto">
          <a:xfrm>
            <a:off x="7758503" y="142852"/>
            <a:ext cx="1277456" cy="285752"/>
          </a:xfrm>
          <a:prstGeom prst="rect">
            <a:avLst/>
          </a:prstGeom>
          <a:noFill/>
          <a:ln w="9525">
            <a:noFill/>
            <a:miter lim="800000"/>
            <a:headEnd/>
            <a:tailEnd/>
          </a:ln>
          <a:effectLst>
            <a:outerShdw blurRad="342900" dist="50800" dir="5400000" algn="ctr" rotWithShape="0">
              <a:srgbClr val="000000">
                <a:alpha val="83000"/>
              </a:srgbClr>
            </a:outerShdw>
          </a:effectLst>
        </p:spPr>
      </p:pic>
      <p:sp>
        <p:nvSpPr>
          <p:cNvPr id="7" name="Date Placeholder 3"/>
          <p:cNvSpPr>
            <a:spLocks noGrp="1"/>
          </p:cNvSpPr>
          <p:nvPr>
            <p:ph type="dt" sz="half" idx="4294967295"/>
          </p:nvPr>
        </p:nvSpPr>
        <p:spPr>
          <a:xfrm>
            <a:off x="1152525" y="6286500"/>
            <a:ext cx="1905000" cy="457200"/>
          </a:xfrm>
          <a:prstGeom prst="rect">
            <a:avLst/>
          </a:prstGeom>
        </p:spPr>
        <p:txBody>
          <a:bodyPr/>
          <a:lstStyle/>
          <a:p>
            <a:r>
              <a:rPr lang="lv-LV" sz="1400" dirty="0"/>
              <a:t>2001.g.21.jan.</a:t>
            </a:r>
            <a:endParaRPr lang="en-US" sz="1400" dirty="0"/>
          </a:p>
        </p:txBody>
      </p:sp>
      <p:sp>
        <p:nvSpPr>
          <p:cNvPr id="8" name="Footer Placeholder 4"/>
          <p:cNvSpPr>
            <a:spLocks noGrp="1"/>
          </p:cNvSpPr>
          <p:nvPr>
            <p:ph type="ftr" sz="quarter" idx="4294967295"/>
          </p:nvPr>
        </p:nvSpPr>
        <p:spPr>
          <a:xfrm>
            <a:off x="3124200" y="6286500"/>
            <a:ext cx="3810000" cy="457200"/>
          </a:xfrm>
          <a:prstGeom prst="rect">
            <a:avLst/>
          </a:prstGeom>
        </p:spPr>
        <p:txBody>
          <a:bodyPr/>
          <a:lstStyle/>
          <a:p>
            <a:r>
              <a:rPr lang="en-US" sz="1400" dirty="0" err="1"/>
              <a:t>Elektrības</a:t>
            </a:r>
            <a:r>
              <a:rPr lang="en-US" sz="1400" dirty="0"/>
              <a:t> </a:t>
            </a:r>
            <a:r>
              <a:rPr lang="en-US" sz="1400" dirty="0" err="1"/>
              <a:t>Izmaksas</a:t>
            </a:r>
            <a:r>
              <a:rPr lang="en-US" sz="1400" dirty="0"/>
              <a:t> </a:t>
            </a:r>
            <a:r>
              <a:rPr lang="en-US" sz="1400" dirty="0" err="1"/>
              <a:t>Attīstība</a:t>
            </a:r>
            <a:r>
              <a:rPr lang="en-US" sz="1400" dirty="0"/>
              <a:t>: 2011.g.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ounded Rectangle 43"/>
          <p:cNvSpPr/>
          <p:nvPr/>
        </p:nvSpPr>
        <p:spPr>
          <a:xfrm>
            <a:off x="323850" y="2492375"/>
            <a:ext cx="1295400" cy="244951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ru-RU"/>
          </a:p>
        </p:txBody>
      </p:sp>
      <p:sp>
        <p:nvSpPr>
          <p:cNvPr id="29" name="Rounded Rectangle 28"/>
          <p:cNvSpPr/>
          <p:nvPr/>
        </p:nvSpPr>
        <p:spPr>
          <a:xfrm>
            <a:off x="5857884" y="2285992"/>
            <a:ext cx="2500330" cy="1643074"/>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ru-RU"/>
          </a:p>
        </p:txBody>
      </p:sp>
      <p:sp>
        <p:nvSpPr>
          <p:cNvPr id="16" name="Rounded Rectangle 15"/>
          <p:cNvSpPr/>
          <p:nvPr/>
        </p:nvSpPr>
        <p:spPr>
          <a:xfrm>
            <a:off x="2143125" y="1000125"/>
            <a:ext cx="2143125" cy="392906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ru-RU" sz="1000" dirty="0"/>
          </a:p>
        </p:txBody>
      </p:sp>
      <p:sp>
        <p:nvSpPr>
          <p:cNvPr id="2" name="Title 1"/>
          <p:cNvSpPr>
            <a:spLocks noGrp="1"/>
          </p:cNvSpPr>
          <p:nvPr>
            <p:ph type="title"/>
          </p:nvPr>
        </p:nvSpPr>
        <p:spPr>
          <a:xfrm>
            <a:off x="457200" y="274638"/>
            <a:ext cx="3614734" cy="654050"/>
          </a:xfrm>
        </p:spPr>
        <p:txBody>
          <a:bodyPr rtlCol="0">
            <a:normAutofit/>
          </a:bodyPr>
          <a:lstStyle/>
          <a:p>
            <a:pPr fontAlgn="auto">
              <a:spcAft>
                <a:spcPts val="0"/>
              </a:spcAft>
              <a:defRPr/>
            </a:pPr>
            <a:r>
              <a:rPr lang="lv-LV" sz="3200" dirty="0" smtClean="0">
                <a:effectLst>
                  <a:outerShdw blurRad="38100" dist="38100" dir="2700000" algn="tl">
                    <a:srgbClr val="000000">
                      <a:alpha val="43137"/>
                    </a:srgbClr>
                  </a:outerShdw>
                </a:effectLst>
                <a:latin typeface="Times New Roman" pitchFamily="18" charset="0"/>
                <a:cs typeface="Times New Roman" pitchFamily="18" charset="0"/>
              </a:rPr>
              <a:t>Latvenergo nākotnē</a:t>
            </a:r>
            <a:endParaRPr lang="ru-RU" sz="32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8" name="Rounded Rectangle 7"/>
          <p:cNvSpPr/>
          <p:nvPr/>
        </p:nvSpPr>
        <p:spPr>
          <a:xfrm>
            <a:off x="2339752" y="3284984"/>
            <a:ext cx="1785380" cy="1000132"/>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lv-LV" sz="1200" dirty="0">
                <a:solidFill>
                  <a:schemeClr val="tx1"/>
                </a:solidFill>
              </a:rPr>
              <a:t>ST</a:t>
            </a:r>
          </a:p>
          <a:p>
            <a:pPr algn="ctr" fontAlgn="auto">
              <a:spcBef>
                <a:spcPts val="0"/>
              </a:spcBef>
              <a:spcAft>
                <a:spcPts val="0"/>
              </a:spcAft>
              <a:defRPr/>
            </a:pPr>
            <a:r>
              <a:rPr lang="lv-LV" sz="1200" dirty="0">
                <a:solidFill>
                  <a:schemeClr val="tx1"/>
                </a:solidFill>
              </a:rPr>
              <a:t>(Sadales tīkli)</a:t>
            </a:r>
            <a:endParaRPr lang="ru-RU" sz="1200" dirty="0">
              <a:solidFill>
                <a:schemeClr val="tx1"/>
              </a:solidFill>
            </a:endParaRPr>
          </a:p>
        </p:txBody>
      </p:sp>
      <p:sp>
        <p:nvSpPr>
          <p:cNvPr id="9" name="Rounded Rectangle 8"/>
          <p:cNvSpPr/>
          <p:nvPr/>
        </p:nvSpPr>
        <p:spPr>
          <a:xfrm>
            <a:off x="2339752" y="1484784"/>
            <a:ext cx="1785380" cy="1000132"/>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lv-LV" sz="1200" dirty="0">
                <a:solidFill>
                  <a:schemeClr val="tx1"/>
                </a:solidFill>
              </a:rPr>
              <a:t>HES, TES</a:t>
            </a:r>
            <a:endParaRPr lang="ru-RU" sz="1200" dirty="0">
              <a:solidFill>
                <a:schemeClr val="tx1"/>
              </a:solidFill>
            </a:endParaRPr>
          </a:p>
        </p:txBody>
      </p:sp>
      <p:sp>
        <p:nvSpPr>
          <p:cNvPr id="10" name="Rounded Rectangle 9"/>
          <p:cNvSpPr/>
          <p:nvPr/>
        </p:nvSpPr>
        <p:spPr>
          <a:xfrm>
            <a:off x="6084168" y="2492896"/>
            <a:ext cx="2088232" cy="1224136"/>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5"/>
          </a:lnRef>
          <a:fillRef idx="3">
            <a:schemeClr val="accent5"/>
          </a:fillRef>
          <a:effectRef idx="3">
            <a:schemeClr val="accent5"/>
          </a:effectRef>
          <a:fontRef idx="minor">
            <a:schemeClr val="lt1"/>
          </a:fontRef>
        </p:style>
        <p:txBody>
          <a:bodyPr anchor="ctr"/>
          <a:lstStyle/>
          <a:p>
            <a:pPr algn="ctr" fontAlgn="auto">
              <a:spcBef>
                <a:spcPts val="0"/>
              </a:spcBef>
              <a:spcAft>
                <a:spcPts val="0"/>
              </a:spcAft>
              <a:defRPr/>
            </a:pPr>
            <a:r>
              <a:rPr lang="lv-LV" sz="1200" dirty="0">
                <a:solidFill>
                  <a:schemeClr val="tx1"/>
                </a:solidFill>
              </a:rPr>
              <a:t>AST</a:t>
            </a:r>
            <a:endParaRPr lang="ru-RU" sz="1200" dirty="0">
              <a:solidFill>
                <a:schemeClr val="tx1"/>
              </a:solidFill>
            </a:endParaRPr>
          </a:p>
        </p:txBody>
      </p:sp>
      <p:sp>
        <p:nvSpPr>
          <p:cNvPr id="25" name="TextBox 24"/>
          <p:cNvSpPr txBox="1"/>
          <p:nvPr/>
        </p:nvSpPr>
        <p:spPr>
          <a:xfrm>
            <a:off x="2428875" y="1071563"/>
            <a:ext cx="1571625" cy="400110"/>
          </a:xfrm>
          <a:prstGeom prst="rect">
            <a:avLst/>
          </a:prstGeom>
          <a:noFill/>
        </p:spPr>
        <p:txBody>
          <a:bodyPr wrap="square">
            <a:spAutoFit/>
          </a:bodyPr>
          <a:lstStyle/>
          <a:p>
            <a:pPr algn="ctr" fontAlgn="auto">
              <a:spcBef>
                <a:spcPts val="0"/>
              </a:spcBef>
              <a:spcAft>
                <a:spcPts val="0"/>
              </a:spcAft>
              <a:defRPr/>
            </a:pPr>
            <a:r>
              <a:rPr lang="lv-LV" sz="1000" b="1" u="sng" dirty="0">
                <a:latin typeface="+mj-lt"/>
                <a:cs typeface="Aharoni" pitchFamily="2" charset="-79"/>
              </a:rPr>
              <a:t>Latvenergo Koncerns</a:t>
            </a:r>
            <a:endParaRPr lang="ru-RU" sz="1000" b="1" u="sng" dirty="0">
              <a:latin typeface="+mj-lt"/>
              <a:cs typeface="Aharoni" pitchFamily="2" charset="-79"/>
            </a:endParaRPr>
          </a:p>
        </p:txBody>
      </p:sp>
      <p:cxnSp>
        <p:nvCxnSpPr>
          <p:cNvPr id="27" name="Straight Arrow Connector 26"/>
          <p:cNvCxnSpPr/>
          <p:nvPr/>
        </p:nvCxnSpPr>
        <p:spPr>
          <a:xfrm flipV="1">
            <a:off x="1619250" y="3644900"/>
            <a:ext cx="720725" cy="476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rot="10800000">
            <a:off x="1619250" y="4005263"/>
            <a:ext cx="720725" cy="158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186" name="TextBox 30"/>
          <p:cNvSpPr txBox="1">
            <a:spLocks noChangeArrowheads="1"/>
          </p:cNvSpPr>
          <p:nvPr/>
        </p:nvSpPr>
        <p:spPr bwMode="auto">
          <a:xfrm>
            <a:off x="250825" y="2205038"/>
            <a:ext cx="1428750" cy="246221"/>
          </a:xfrm>
          <a:prstGeom prst="rect">
            <a:avLst/>
          </a:prstGeom>
          <a:noFill/>
          <a:ln w="9525">
            <a:noFill/>
            <a:miter lim="800000"/>
            <a:headEnd/>
            <a:tailEnd/>
          </a:ln>
        </p:spPr>
        <p:txBody>
          <a:bodyPr>
            <a:spAutoFit/>
          </a:bodyPr>
          <a:lstStyle/>
          <a:p>
            <a:pPr algn="ctr"/>
            <a:r>
              <a:rPr lang="lv-LV" sz="1000" b="1" dirty="0">
                <a:latin typeface="Calibri" pitchFamily="34" charset="0"/>
              </a:rPr>
              <a:t>Pārējie ražotāji</a:t>
            </a:r>
            <a:endParaRPr lang="ru-RU" sz="1000" b="1" dirty="0">
              <a:latin typeface="Calibri" pitchFamily="34" charset="0"/>
            </a:endParaRPr>
          </a:p>
        </p:txBody>
      </p:sp>
      <p:sp>
        <p:nvSpPr>
          <p:cNvPr id="33" name="Rounded Rectangle 32"/>
          <p:cNvSpPr/>
          <p:nvPr/>
        </p:nvSpPr>
        <p:spPr>
          <a:xfrm>
            <a:off x="500063" y="5286375"/>
            <a:ext cx="5857875" cy="1357313"/>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ru-RU"/>
          </a:p>
        </p:txBody>
      </p:sp>
      <p:cxnSp>
        <p:nvCxnSpPr>
          <p:cNvPr id="40" name="Straight Arrow Connector 39"/>
          <p:cNvCxnSpPr/>
          <p:nvPr/>
        </p:nvCxnSpPr>
        <p:spPr>
          <a:xfrm rot="5400000">
            <a:off x="2679700" y="5106988"/>
            <a:ext cx="357187"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rot="16200000" flipV="1">
            <a:off x="3537744" y="5112544"/>
            <a:ext cx="346075" cy="476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190" name="TextBox 42"/>
          <p:cNvSpPr txBox="1">
            <a:spLocks noChangeArrowheads="1"/>
          </p:cNvSpPr>
          <p:nvPr/>
        </p:nvSpPr>
        <p:spPr bwMode="auto">
          <a:xfrm>
            <a:off x="2071688" y="5000625"/>
            <a:ext cx="1000125" cy="246063"/>
          </a:xfrm>
          <a:prstGeom prst="rect">
            <a:avLst/>
          </a:prstGeom>
          <a:noFill/>
          <a:ln w="9525">
            <a:noFill/>
            <a:miter lim="800000"/>
            <a:headEnd/>
            <a:tailEnd/>
          </a:ln>
        </p:spPr>
        <p:txBody>
          <a:bodyPr>
            <a:spAutoFit/>
          </a:bodyPr>
          <a:lstStyle/>
          <a:p>
            <a:pPr algn="ctr"/>
            <a:r>
              <a:rPr lang="lv-LV" sz="1000">
                <a:latin typeface="Calibri" pitchFamily="34" charset="0"/>
              </a:rPr>
              <a:t>Elektrība</a:t>
            </a:r>
            <a:endParaRPr lang="ru-RU" sz="1000">
              <a:latin typeface="Calibri" pitchFamily="34" charset="0"/>
            </a:endParaRPr>
          </a:p>
        </p:txBody>
      </p:sp>
      <p:sp>
        <p:nvSpPr>
          <p:cNvPr id="7191" name="TextBox 23"/>
          <p:cNvSpPr txBox="1">
            <a:spLocks noChangeArrowheads="1"/>
          </p:cNvSpPr>
          <p:nvPr/>
        </p:nvSpPr>
        <p:spPr bwMode="auto">
          <a:xfrm>
            <a:off x="3779838" y="4941888"/>
            <a:ext cx="1000125" cy="276225"/>
          </a:xfrm>
          <a:prstGeom prst="rect">
            <a:avLst/>
          </a:prstGeom>
          <a:noFill/>
          <a:ln w="9525">
            <a:noFill/>
            <a:miter lim="800000"/>
            <a:headEnd/>
            <a:tailEnd/>
          </a:ln>
        </p:spPr>
        <p:txBody>
          <a:bodyPr>
            <a:spAutoFit/>
          </a:bodyPr>
          <a:lstStyle/>
          <a:p>
            <a:r>
              <a:rPr lang="lv-LV" sz="1200">
                <a:latin typeface="Calibri" pitchFamily="34" charset="0"/>
              </a:rPr>
              <a:t>Ls</a:t>
            </a:r>
            <a:endParaRPr lang="ru-RU" sz="1200">
              <a:latin typeface="Calibri" pitchFamily="34" charset="0"/>
            </a:endParaRPr>
          </a:p>
        </p:txBody>
      </p:sp>
      <p:sp>
        <p:nvSpPr>
          <p:cNvPr id="7192" name="TextBox 25"/>
          <p:cNvSpPr txBox="1">
            <a:spLocks noChangeArrowheads="1"/>
          </p:cNvSpPr>
          <p:nvPr/>
        </p:nvSpPr>
        <p:spPr bwMode="auto">
          <a:xfrm>
            <a:off x="2484438" y="5300663"/>
            <a:ext cx="1643062" cy="246221"/>
          </a:xfrm>
          <a:prstGeom prst="rect">
            <a:avLst/>
          </a:prstGeom>
          <a:noFill/>
          <a:ln w="9525">
            <a:noFill/>
            <a:miter lim="800000"/>
            <a:headEnd/>
            <a:tailEnd/>
          </a:ln>
        </p:spPr>
        <p:txBody>
          <a:bodyPr>
            <a:spAutoFit/>
          </a:bodyPr>
          <a:lstStyle/>
          <a:p>
            <a:pPr algn="ctr"/>
            <a:r>
              <a:rPr lang="lv-LV" sz="1000" b="1" u="sng" dirty="0">
                <a:latin typeface="Calibri" pitchFamily="34" charset="0"/>
              </a:rPr>
              <a:t>Patērētāji</a:t>
            </a:r>
            <a:endParaRPr lang="ru-RU" sz="1000" b="1" u="sng" dirty="0">
              <a:latin typeface="Calibri" pitchFamily="34" charset="0"/>
            </a:endParaRPr>
          </a:p>
        </p:txBody>
      </p:sp>
      <p:pic>
        <p:nvPicPr>
          <p:cNvPr id="7194" name="Picture 38" descr="ce4_image002.gif"/>
          <p:cNvPicPr>
            <a:picLocks noChangeAspect="1"/>
          </p:cNvPicPr>
          <p:nvPr/>
        </p:nvPicPr>
        <p:blipFill>
          <a:blip r:embed="rId3" cstate="print"/>
          <a:srcRect/>
          <a:stretch>
            <a:fillRect/>
          </a:stretch>
        </p:blipFill>
        <p:spPr bwMode="auto">
          <a:xfrm>
            <a:off x="611188" y="2565400"/>
            <a:ext cx="735012" cy="969963"/>
          </a:xfrm>
          <a:prstGeom prst="rect">
            <a:avLst/>
          </a:prstGeom>
          <a:noFill/>
          <a:ln w="9525">
            <a:noFill/>
            <a:miter lim="800000"/>
            <a:headEnd/>
            <a:tailEnd/>
          </a:ln>
        </p:spPr>
      </p:pic>
      <p:pic>
        <p:nvPicPr>
          <p:cNvPr id="7195" name="Picture 40" descr="v.gif"/>
          <p:cNvPicPr>
            <a:picLocks noChangeAspect="1"/>
          </p:cNvPicPr>
          <p:nvPr/>
        </p:nvPicPr>
        <p:blipFill>
          <a:blip r:embed="rId4"/>
          <a:srcRect/>
          <a:stretch>
            <a:fillRect/>
          </a:stretch>
        </p:blipFill>
        <p:spPr bwMode="auto">
          <a:xfrm>
            <a:off x="395288" y="3644900"/>
            <a:ext cx="1152525" cy="1190625"/>
          </a:xfrm>
          <a:prstGeom prst="rect">
            <a:avLst/>
          </a:prstGeom>
          <a:noFill/>
          <a:ln w="9525">
            <a:noFill/>
            <a:miter lim="800000"/>
            <a:headEnd/>
            <a:tailEnd/>
          </a:ln>
        </p:spPr>
      </p:pic>
      <p:sp>
        <p:nvSpPr>
          <p:cNvPr id="7196" name="TextBox 44"/>
          <p:cNvSpPr txBox="1">
            <a:spLocks noChangeArrowheads="1"/>
          </p:cNvSpPr>
          <p:nvPr/>
        </p:nvSpPr>
        <p:spPr bwMode="auto">
          <a:xfrm>
            <a:off x="1619250" y="3357563"/>
            <a:ext cx="1081088" cy="230187"/>
          </a:xfrm>
          <a:prstGeom prst="rect">
            <a:avLst/>
          </a:prstGeom>
          <a:noFill/>
          <a:ln w="9525">
            <a:noFill/>
            <a:miter lim="800000"/>
            <a:headEnd/>
            <a:tailEnd/>
          </a:ln>
        </p:spPr>
        <p:txBody>
          <a:bodyPr>
            <a:spAutoFit/>
          </a:bodyPr>
          <a:lstStyle/>
          <a:p>
            <a:r>
              <a:rPr lang="lv-LV" sz="900">
                <a:latin typeface="Calibri" pitchFamily="34" charset="0"/>
              </a:rPr>
              <a:t>Elektrība</a:t>
            </a:r>
            <a:endParaRPr lang="ru-RU" sz="900">
              <a:latin typeface="Calibri" pitchFamily="34" charset="0"/>
            </a:endParaRPr>
          </a:p>
        </p:txBody>
      </p:sp>
      <p:sp>
        <p:nvSpPr>
          <p:cNvPr id="7197" name="TextBox 45"/>
          <p:cNvSpPr txBox="1">
            <a:spLocks noChangeArrowheads="1"/>
          </p:cNvSpPr>
          <p:nvPr/>
        </p:nvSpPr>
        <p:spPr bwMode="auto">
          <a:xfrm>
            <a:off x="1835150" y="4005263"/>
            <a:ext cx="576263" cy="246062"/>
          </a:xfrm>
          <a:prstGeom prst="rect">
            <a:avLst/>
          </a:prstGeom>
          <a:noFill/>
          <a:ln w="9525">
            <a:noFill/>
            <a:miter lim="800000"/>
            <a:headEnd/>
            <a:tailEnd/>
          </a:ln>
        </p:spPr>
        <p:txBody>
          <a:bodyPr>
            <a:spAutoFit/>
          </a:bodyPr>
          <a:lstStyle/>
          <a:p>
            <a:r>
              <a:rPr lang="lv-LV" sz="1000">
                <a:latin typeface="Calibri" pitchFamily="34" charset="0"/>
              </a:rPr>
              <a:t>Ls</a:t>
            </a:r>
            <a:endParaRPr lang="ru-RU" sz="1000">
              <a:latin typeface="Calibri" pitchFamily="34" charset="0"/>
            </a:endParaRPr>
          </a:p>
        </p:txBody>
      </p:sp>
      <p:cxnSp>
        <p:nvCxnSpPr>
          <p:cNvPr id="50" name="Straight Arrow Connector 49"/>
          <p:cNvCxnSpPr>
            <a:stCxn id="0" idx="0"/>
            <a:endCxn id="0" idx="2"/>
          </p:cNvCxnSpPr>
          <p:nvPr/>
        </p:nvCxnSpPr>
        <p:spPr>
          <a:xfrm rot="5400000" flipH="1" flipV="1">
            <a:off x="2832894" y="2885281"/>
            <a:ext cx="8001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199" name="TextBox 50"/>
          <p:cNvSpPr txBox="1">
            <a:spLocks noChangeArrowheads="1"/>
          </p:cNvSpPr>
          <p:nvPr/>
        </p:nvSpPr>
        <p:spPr bwMode="auto">
          <a:xfrm>
            <a:off x="3203575" y="2708275"/>
            <a:ext cx="720725" cy="307975"/>
          </a:xfrm>
          <a:prstGeom prst="rect">
            <a:avLst/>
          </a:prstGeom>
          <a:noFill/>
          <a:ln w="9525">
            <a:noFill/>
            <a:miter lim="800000"/>
            <a:headEnd/>
            <a:tailEnd/>
          </a:ln>
        </p:spPr>
        <p:txBody>
          <a:bodyPr>
            <a:spAutoFit/>
          </a:bodyPr>
          <a:lstStyle/>
          <a:p>
            <a:r>
              <a:rPr lang="lv-LV" sz="1400">
                <a:latin typeface="Calibri" pitchFamily="34" charset="0"/>
              </a:rPr>
              <a:t>Ls</a:t>
            </a:r>
            <a:endParaRPr lang="ru-RU" sz="1400">
              <a:latin typeface="Calibri" pitchFamily="34" charset="0"/>
            </a:endParaRPr>
          </a:p>
        </p:txBody>
      </p:sp>
      <p:cxnSp>
        <p:nvCxnSpPr>
          <p:cNvPr id="59" name="Straight Arrow Connector 58"/>
          <p:cNvCxnSpPr/>
          <p:nvPr/>
        </p:nvCxnSpPr>
        <p:spPr>
          <a:xfrm flipV="1">
            <a:off x="4140200" y="3357563"/>
            <a:ext cx="1944688" cy="71913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a:endCxn id="0" idx="3"/>
          </p:cNvCxnSpPr>
          <p:nvPr/>
        </p:nvCxnSpPr>
        <p:spPr>
          <a:xfrm rot="10800000" flipV="1">
            <a:off x="4125913" y="3068638"/>
            <a:ext cx="1958975" cy="71596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a:stCxn id="0" idx="3"/>
          </p:cNvCxnSpPr>
          <p:nvPr/>
        </p:nvCxnSpPr>
        <p:spPr>
          <a:xfrm>
            <a:off x="4125913" y="1984375"/>
            <a:ext cx="1958975" cy="79692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7203" name="Picture 65" descr="200225808.jpg"/>
          <p:cNvPicPr>
            <a:picLocks noChangeAspect="1"/>
          </p:cNvPicPr>
          <p:nvPr/>
        </p:nvPicPr>
        <p:blipFill>
          <a:blip r:embed="rId5"/>
          <a:srcRect/>
          <a:stretch>
            <a:fillRect/>
          </a:stretch>
        </p:blipFill>
        <p:spPr bwMode="auto">
          <a:xfrm>
            <a:off x="755650" y="5586413"/>
            <a:ext cx="1368425" cy="957262"/>
          </a:xfrm>
          <a:prstGeom prst="rect">
            <a:avLst/>
          </a:prstGeom>
          <a:noFill/>
          <a:ln w="9525">
            <a:noFill/>
            <a:miter lim="800000"/>
            <a:headEnd/>
            <a:tailEnd/>
          </a:ln>
        </p:spPr>
      </p:pic>
      <p:pic>
        <p:nvPicPr>
          <p:cNvPr id="7204" name="Picture 66" descr="PC-NO02.jpg"/>
          <p:cNvPicPr>
            <a:picLocks noChangeAspect="1"/>
          </p:cNvPicPr>
          <p:nvPr/>
        </p:nvPicPr>
        <p:blipFill>
          <a:blip r:embed="rId6"/>
          <a:srcRect/>
          <a:stretch>
            <a:fillRect/>
          </a:stretch>
        </p:blipFill>
        <p:spPr bwMode="auto">
          <a:xfrm>
            <a:off x="2555875" y="5589588"/>
            <a:ext cx="1465263" cy="957262"/>
          </a:xfrm>
          <a:prstGeom prst="rect">
            <a:avLst/>
          </a:prstGeom>
          <a:noFill/>
          <a:ln w="9525">
            <a:noFill/>
            <a:miter lim="800000"/>
            <a:headEnd/>
            <a:tailEnd/>
          </a:ln>
        </p:spPr>
      </p:pic>
      <p:pic>
        <p:nvPicPr>
          <p:cNvPr id="7205" name="Picture 67" descr="factory.jpg"/>
          <p:cNvPicPr>
            <a:picLocks noChangeAspect="1"/>
          </p:cNvPicPr>
          <p:nvPr/>
        </p:nvPicPr>
        <p:blipFill>
          <a:blip r:embed="rId7"/>
          <a:srcRect/>
          <a:stretch>
            <a:fillRect/>
          </a:stretch>
        </p:blipFill>
        <p:spPr bwMode="auto">
          <a:xfrm>
            <a:off x="4427538" y="5661025"/>
            <a:ext cx="1431925" cy="863600"/>
          </a:xfrm>
          <a:prstGeom prst="rect">
            <a:avLst/>
          </a:prstGeom>
          <a:noFill/>
          <a:ln w="9525">
            <a:noFill/>
            <a:miter lim="800000"/>
            <a:headEnd/>
            <a:tailEnd/>
          </a:ln>
        </p:spPr>
      </p:pic>
      <p:sp>
        <p:nvSpPr>
          <p:cNvPr id="7206" name="TextBox 70"/>
          <p:cNvSpPr txBox="1">
            <a:spLocks noChangeArrowheads="1"/>
          </p:cNvSpPr>
          <p:nvPr/>
        </p:nvSpPr>
        <p:spPr bwMode="auto">
          <a:xfrm>
            <a:off x="4500563" y="3141663"/>
            <a:ext cx="1079500" cy="276225"/>
          </a:xfrm>
          <a:prstGeom prst="rect">
            <a:avLst/>
          </a:prstGeom>
          <a:noFill/>
          <a:ln w="9525">
            <a:noFill/>
            <a:miter lim="800000"/>
            <a:headEnd/>
            <a:tailEnd/>
          </a:ln>
        </p:spPr>
        <p:txBody>
          <a:bodyPr>
            <a:spAutoFit/>
          </a:bodyPr>
          <a:lstStyle/>
          <a:p>
            <a:r>
              <a:rPr lang="lv-LV" sz="1200">
                <a:latin typeface="Calibri" pitchFamily="34" charset="0"/>
              </a:rPr>
              <a:t>Elektrība</a:t>
            </a:r>
            <a:endParaRPr lang="ru-RU" sz="1200">
              <a:latin typeface="Calibri" pitchFamily="34" charset="0"/>
            </a:endParaRPr>
          </a:p>
        </p:txBody>
      </p:sp>
      <p:sp>
        <p:nvSpPr>
          <p:cNvPr id="7207" name="TextBox 71"/>
          <p:cNvSpPr txBox="1">
            <a:spLocks noChangeArrowheads="1"/>
          </p:cNvSpPr>
          <p:nvPr/>
        </p:nvSpPr>
        <p:spPr bwMode="auto">
          <a:xfrm>
            <a:off x="5003800" y="3716338"/>
            <a:ext cx="1152525" cy="277812"/>
          </a:xfrm>
          <a:prstGeom prst="rect">
            <a:avLst/>
          </a:prstGeom>
          <a:noFill/>
          <a:ln w="9525">
            <a:noFill/>
            <a:miter lim="800000"/>
            <a:headEnd/>
            <a:tailEnd/>
          </a:ln>
        </p:spPr>
        <p:txBody>
          <a:bodyPr>
            <a:spAutoFit/>
          </a:bodyPr>
          <a:lstStyle/>
          <a:p>
            <a:r>
              <a:rPr lang="lv-LV" sz="1200">
                <a:latin typeface="Calibri" pitchFamily="34" charset="0"/>
              </a:rPr>
              <a:t>Ls</a:t>
            </a:r>
            <a:endParaRPr lang="ru-RU" sz="1200">
              <a:latin typeface="Calibri" pitchFamily="34" charset="0"/>
            </a:endParaRPr>
          </a:p>
        </p:txBody>
      </p:sp>
      <p:sp>
        <p:nvSpPr>
          <p:cNvPr id="7208" name="TextBox 72"/>
          <p:cNvSpPr txBox="1">
            <a:spLocks noChangeArrowheads="1"/>
          </p:cNvSpPr>
          <p:nvPr/>
        </p:nvSpPr>
        <p:spPr bwMode="auto">
          <a:xfrm>
            <a:off x="4572000" y="1916113"/>
            <a:ext cx="1728788" cy="277812"/>
          </a:xfrm>
          <a:prstGeom prst="rect">
            <a:avLst/>
          </a:prstGeom>
          <a:noFill/>
          <a:ln w="9525">
            <a:noFill/>
            <a:miter lim="800000"/>
            <a:headEnd/>
            <a:tailEnd/>
          </a:ln>
        </p:spPr>
        <p:txBody>
          <a:bodyPr>
            <a:spAutoFit/>
          </a:bodyPr>
          <a:lstStyle/>
          <a:p>
            <a:r>
              <a:rPr lang="lv-LV" sz="1200">
                <a:latin typeface="Calibri" pitchFamily="34" charset="0"/>
              </a:rPr>
              <a:t>Elektrība</a:t>
            </a:r>
            <a:endParaRPr lang="ru-RU" sz="1200">
              <a:latin typeface="Calibri" pitchFamily="34" charset="0"/>
            </a:endParaRPr>
          </a:p>
        </p:txBody>
      </p:sp>
      <p:pic>
        <p:nvPicPr>
          <p:cNvPr id="35" name="Picture 2"/>
          <p:cNvPicPr>
            <a:picLocks noChangeAspect="1" noChangeArrowheads="1"/>
          </p:cNvPicPr>
          <p:nvPr/>
        </p:nvPicPr>
        <p:blipFill>
          <a:blip r:embed="rId8"/>
          <a:srcRect/>
          <a:stretch>
            <a:fillRect/>
          </a:stretch>
        </p:blipFill>
        <p:spPr bwMode="auto">
          <a:xfrm>
            <a:off x="7786710" y="285728"/>
            <a:ext cx="1214438" cy="249237"/>
          </a:xfrm>
          <a:prstGeom prst="rect">
            <a:avLst/>
          </a:prstGeom>
          <a:noFill/>
          <a:ln w="9525">
            <a:noFill/>
            <a:miter lim="800000"/>
            <a:headEnd/>
            <a:tailEnd/>
          </a:ln>
          <a:effectLst>
            <a:outerShdw blurRad="342900" dist="50800" dir="5400000" algn="ctr" rotWithShape="0">
              <a:srgbClr val="000000">
                <a:alpha val="83000"/>
              </a:srgbClr>
            </a:outerShdw>
          </a:effectLst>
        </p:spPr>
      </p:pic>
      <p:grpSp>
        <p:nvGrpSpPr>
          <p:cNvPr id="3" name="Group 35"/>
          <p:cNvGrpSpPr/>
          <p:nvPr/>
        </p:nvGrpSpPr>
        <p:grpSpPr>
          <a:xfrm>
            <a:off x="7072330" y="4714884"/>
            <a:ext cx="1714512" cy="1214446"/>
            <a:chOff x="6572264" y="3143248"/>
            <a:chExt cx="1714512" cy="1214446"/>
          </a:xfrm>
        </p:grpSpPr>
        <p:sp>
          <p:nvSpPr>
            <p:cNvPr id="37" name="Rounded Rectangle 36"/>
            <p:cNvSpPr/>
            <p:nvPr/>
          </p:nvSpPr>
          <p:spPr>
            <a:xfrm>
              <a:off x="6572264" y="3143248"/>
              <a:ext cx="1714512" cy="1214446"/>
            </a:xfrm>
            <a:prstGeom prst="roundRect">
              <a:avLst/>
            </a:prstGeom>
          </p:spPr>
          <p:style>
            <a:lnRef idx="2">
              <a:schemeClr val="accent1"/>
            </a:lnRef>
            <a:fillRef idx="1">
              <a:schemeClr val="lt1"/>
            </a:fillRef>
            <a:effectRef idx="0">
              <a:schemeClr val="accent1"/>
            </a:effectRef>
            <a:fontRef idx="minor">
              <a:schemeClr val="dk1"/>
            </a:fontRef>
          </p:style>
          <p:txBody>
            <a:bodyPr anchor="ctr"/>
            <a:lstStyle/>
            <a:p>
              <a:pPr algn="ctr" fontAlgn="auto">
                <a:spcBef>
                  <a:spcPts val="0"/>
                </a:spcBef>
                <a:spcAft>
                  <a:spcPts val="0"/>
                </a:spcAft>
                <a:defRPr/>
              </a:pPr>
              <a:endParaRPr lang="ru-RU"/>
            </a:p>
          </p:txBody>
        </p:sp>
        <p:pic>
          <p:nvPicPr>
            <p:cNvPr id="38" name="Picture 40" descr="factory.jpg"/>
            <p:cNvPicPr>
              <a:picLocks noChangeAspect="1"/>
            </p:cNvPicPr>
            <p:nvPr/>
          </p:nvPicPr>
          <p:blipFill>
            <a:blip r:embed="rId9"/>
            <a:srcRect/>
            <a:stretch>
              <a:fillRect/>
            </a:stretch>
          </p:blipFill>
          <p:spPr bwMode="auto">
            <a:xfrm>
              <a:off x="6715140" y="3286124"/>
              <a:ext cx="1441450" cy="955675"/>
            </a:xfrm>
            <a:prstGeom prst="rect">
              <a:avLst/>
            </a:prstGeom>
            <a:noFill/>
            <a:ln w="9525">
              <a:noFill/>
              <a:miter lim="800000"/>
              <a:headEnd/>
              <a:tailEnd/>
            </a:ln>
          </p:spPr>
        </p:pic>
      </p:grpSp>
      <p:sp>
        <p:nvSpPr>
          <p:cNvPr id="41" name="Rounded Rectangle 40"/>
          <p:cNvSpPr/>
          <p:nvPr/>
        </p:nvSpPr>
        <p:spPr>
          <a:xfrm>
            <a:off x="6929454" y="1000108"/>
            <a:ext cx="1785380" cy="1000132"/>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lv-LV" sz="1200" dirty="0">
                <a:solidFill>
                  <a:schemeClr val="tx1"/>
                </a:solidFill>
              </a:rPr>
              <a:t>HES, TES</a:t>
            </a:r>
            <a:endParaRPr lang="ru-RU" sz="1200" dirty="0">
              <a:solidFill>
                <a:schemeClr val="tx1"/>
              </a:solidFill>
            </a:endParaRPr>
          </a:p>
        </p:txBody>
      </p:sp>
      <p:cxnSp>
        <p:nvCxnSpPr>
          <p:cNvPr id="47" name="Straight Arrow Connector 46"/>
          <p:cNvCxnSpPr/>
          <p:nvPr/>
        </p:nvCxnSpPr>
        <p:spPr>
          <a:xfrm rot="5400000">
            <a:off x="6965967" y="2249479"/>
            <a:ext cx="35719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rot="5400000">
            <a:off x="6787372" y="4214024"/>
            <a:ext cx="857256"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3" name="TextBox 9"/>
          <p:cNvSpPr txBox="1">
            <a:spLocks noChangeArrowheads="1"/>
          </p:cNvSpPr>
          <p:nvPr/>
        </p:nvSpPr>
        <p:spPr bwMode="auto">
          <a:xfrm>
            <a:off x="7358082" y="4357694"/>
            <a:ext cx="1571604" cy="246221"/>
          </a:xfrm>
          <a:prstGeom prst="rect">
            <a:avLst/>
          </a:prstGeom>
          <a:noFill/>
          <a:ln w="9525">
            <a:noFill/>
            <a:miter lim="800000"/>
            <a:headEnd/>
            <a:tailEnd/>
          </a:ln>
        </p:spPr>
        <p:txBody>
          <a:bodyPr wrap="square">
            <a:spAutoFit/>
          </a:bodyPr>
          <a:lstStyle/>
          <a:p>
            <a:pPr algn="ctr"/>
            <a:r>
              <a:rPr lang="lv-LV" sz="1000" b="1" dirty="0" smtClean="0">
                <a:latin typeface="Calibri" pitchFamily="34" charset="0"/>
                <a:ea typeface="Aharoni"/>
                <a:cs typeface="Aharoni"/>
              </a:rPr>
              <a:t>Ī</a:t>
            </a:r>
            <a:r>
              <a:rPr lang="en-US" sz="1000" b="1" dirty="0" smtClean="0">
                <a:latin typeface="Calibri" pitchFamily="34" charset="0"/>
                <a:ea typeface="Aharoni"/>
                <a:cs typeface="Aharoni"/>
              </a:rPr>
              <a:t>pa</a:t>
            </a:r>
            <a:r>
              <a:rPr lang="lv-LV" sz="1000" b="1" dirty="0" smtClean="0">
                <a:latin typeface="Calibri" pitchFamily="34" charset="0"/>
                <a:ea typeface="Aharoni"/>
                <a:cs typeface="Aharoni"/>
              </a:rPr>
              <a:t>šie </a:t>
            </a:r>
            <a:r>
              <a:rPr lang="en-US" sz="1000" b="1" dirty="0" smtClean="0">
                <a:latin typeface="Calibri" pitchFamily="34" charset="0"/>
                <a:ea typeface="Aharoni"/>
                <a:cs typeface="Aharoni"/>
              </a:rPr>
              <a:t>par</a:t>
            </a:r>
            <a:r>
              <a:rPr lang="lv-LV" sz="1000" b="1" dirty="0" smtClean="0">
                <a:latin typeface="Calibri" pitchFamily="34" charset="0"/>
                <a:ea typeface="Aharoni"/>
                <a:cs typeface="Aharoni"/>
              </a:rPr>
              <a:t>ērētāji</a:t>
            </a:r>
            <a:endParaRPr lang="ru-RU" sz="1000" b="1" dirty="0">
              <a:latin typeface="Calibri" pitchFamily="34" charset="0"/>
              <a:ea typeface="Aharoni"/>
              <a:cs typeface="Aharoni"/>
            </a:endParaRPr>
          </a:p>
        </p:txBody>
      </p:sp>
      <p:sp>
        <p:nvSpPr>
          <p:cNvPr id="45" name="Rectangle 44"/>
          <p:cNvSpPr/>
          <p:nvPr/>
        </p:nvSpPr>
        <p:spPr>
          <a:xfrm>
            <a:off x="8501090" y="6429396"/>
            <a:ext cx="380232" cy="276999"/>
          </a:xfrm>
          <a:prstGeom prst="rect">
            <a:avLst/>
          </a:prstGeom>
        </p:spPr>
        <p:txBody>
          <a:bodyPr wrap="none">
            <a:spAutoFit/>
          </a:bodyPr>
          <a:lstStyle/>
          <a:p>
            <a:fld id="{462AC16B-D3B8-402C-AF99-8168EB5CCE11}" type="slidenum">
              <a:rPr lang="ru-RU" sz="1200" smtClean="0"/>
              <a:pPr/>
              <a:t>19</a:t>
            </a:fld>
            <a:endParaRPr lang="ru-RU" sz="1200"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p:cNvSpPr>
            <a:spLocks noGrp="1"/>
          </p:cNvSpPr>
          <p:nvPr>
            <p:ph type="dt" sz="half" idx="10"/>
          </p:nvPr>
        </p:nvSpPr>
        <p:spPr/>
        <p:txBody>
          <a:bodyPr/>
          <a:lstStyle/>
          <a:p>
            <a:r>
              <a:rPr lang="lv-LV" dirty="0"/>
              <a:t>2001.g.21.jan.</a:t>
            </a:r>
            <a:endParaRPr lang="en-US" dirty="0"/>
          </a:p>
        </p:txBody>
      </p:sp>
      <p:sp>
        <p:nvSpPr>
          <p:cNvPr id="6" name="Footer Placeholder 4"/>
          <p:cNvSpPr>
            <a:spLocks noGrp="1"/>
          </p:cNvSpPr>
          <p:nvPr>
            <p:ph type="ftr" sz="quarter" idx="11"/>
          </p:nvPr>
        </p:nvSpPr>
        <p:spPr/>
        <p:txBody>
          <a:bodyPr/>
          <a:lstStyle/>
          <a:p>
            <a:r>
              <a:rPr lang="en-US" dirty="0" err="1"/>
              <a:t>Elektrības</a:t>
            </a:r>
            <a:r>
              <a:rPr lang="en-US" dirty="0"/>
              <a:t> </a:t>
            </a:r>
            <a:r>
              <a:rPr lang="en-US" dirty="0" err="1"/>
              <a:t>Izmaksas</a:t>
            </a:r>
            <a:r>
              <a:rPr lang="en-US" dirty="0"/>
              <a:t> </a:t>
            </a:r>
            <a:r>
              <a:rPr lang="en-US" dirty="0" err="1"/>
              <a:t>Attīstība</a:t>
            </a:r>
            <a:r>
              <a:rPr lang="en-US" dirty="0"/>
              <a:t>: 2011.g.</a:t>
            </a:r>
          </a:p>
        </p:txBody>
      </p:sp>
      <p:sp>
        <p:nvSpPr>
          <p:cNvPr id="7" name="Slide Number Placeholder 5"/>
          <p:cNvSpPr>
            <a:spLocks noGrp="1"/>
          </p:cNvSpPr>
          <p:nvPr>
            <p:ph type="sldNum" sz="quarter" idx="12"/>
          </p:nvPr>
        </p:nvSpPr>
        <p:spPr/>
        <p:txBody>
          <a:bodyPr/>
          <a:lstStyle/>
          <a:p>
            <a:fld id="{825B4D14-E5CD-444C-9D61-F3B449CD08F4}" type="slidenum">
              <a:rPr lang="en-US"/>
              <a:pPr/>
              <a:t>2</a:t>
            </a:fld>
            <a:endParaRPr lang="en-US" dirty="0"/>
          </a:p>
        </p:txBody>
      </p:sp>
      <p:sp>
        <p:nvSpPr>
          <p:cNvPr id="12290" name="Rectangle 2"/>
          <p:cNvSpPr>
            <a:spLocks noGrp="1" noChangeArrowheads="1"/>
          </p:cNvSpPr>
          <p:nvPr>
            <p:ph type="title"/>
          </p:nvPr>
        </p:nvSpPr>
        <p:spPr bwMode="auto">
          <a:xfrm>
            <a:off x="685800" y="762000"/>
            <a:ext cx="7772400" cy="1143000"/>
          </a:xfrm>
          <a:noFill/>
          <a:ln>
            <a:miter lim="800000"/>
            <a:headEnd/>
            <a:tailEnd/>
          </a:ln>
        </p:spPr>
        <p:txBody>
          <a:bodyPr vert="horz" wrap="square" lIns="91440" tIns="45720" rIns="91440" bIns="45720" numCol="1" anchor="t" anchorCtr="0" compatLnSpc="1">
            <a:prstTxWarp prst="textNoShape">
              <a:avLst/>
            </a:prstTxWarp>
          </a:bodyPr>
          <a:lstStyle/>
          <a:p>
            <a:r>
              <a:rPr lang="lv-LV" sz="2800"/>
              <a:t>Mājsaumniecības piegādes Elektroenerģijas tarifs:</a:t>
            </a:r>
            <a:endParaRPr lang="en-GB" sz="2800"/>
          </a:p>
        </p:txBody>
      </p:sp>
      <p:pic>
        <p:nvPicPr>
          <p:cNvPr id="12295" name="Picture 7" descr="http://www.latvenergo.lv/pls/portal/docs/PAGE/LATVIAN/IMAGES/Tarifa_sastavdaljas.gif"/>
          <p:cNvPicPr>
            <a:picLocks noChangeAspect="1" noChangeArrowheads="1"/>
          </p:cNvPicPr>
          <p:nvPr/>
        </p:nvPicPr>
        <p:blipFill>
          <a:blip r:embed="rId2"/>
          <a:srcRect/>
          <a:stretch>
            <a:fillRect/>
          </a:stretch>
        </p:blipFill>
        <p:spPr bwMode="auto">
          <a:xfrm>
            <a:off x="3200400" y="1876425"/>
            <a:ext cx="5562600" cy="4540250"/>
          </a:xfrm>
          <a:prstGeom prst="rect">
            <a:avLst/>
          </a:prstGeom>
          <a:noFill/>
        </p:spPr>
      </p:pic>
      <p:sp>
        <p:nvSpPr>
          <p:cNvPr id="12297" name="Text Box 9"/>
          <p:cNvSpPr txBox="1">
            <a:spLocks noChangeArrowheads="1"/>
          </p:cNvSpPr>
          <p:nvPr/>
        </p:nvSpPr>
        <p:spPr bwMode="auto">
          <a:xfrm>
            <a:off x="762000" y="1828800"/>
            <a:ext cx="2225675" cy="1803400"/>
          </a:xfrm>
          <a:prstGeom prst="rect">
            <a:avLst/>
          </a:prstGeom>
          <a:noFill/>
          <a:ln w="9525">
            <a:noFill/>
            <a:miter lim="800000"/>
            <a:headEnd/>
            <a:tailEnd/>
          </a:ln>
          <a:effectLst/>
        </p:spPr>
        <p:txBody>
          <a:bodyPr>
            <a:spAutoFit/>
          </a:bodyPr>
          <a:lstStyle/>
          <a:p>
            <a:r>
              <a:rPr lang="en-GB" sz="1600">
                <a:solidFill>
                  <a:schemeClr val="tx2"/>
                </a:solidFill>
                <a:latin typeface="Times New Roman" pitchFamily="18" charset="0"/>
              </a:rPr>
              <a:t>Šobrīd, 2011. gada sākumā, </a:t>
            </a:r>
            <a:r>
              <a:rPr lang="lv-LV" sz="1600">
                <a:solidFill>
                  <a:schemeClr val="tx2"/>
                </a:solidFill>
                <a:latin typeface="Times New Roman" pitchFamily="18" charset="0"/>
              </a:rPr>
              <a:t>Latvijā</a:t>
            </a:r>
            <a:r>
              <a:rPr lang="en-GB" sz="1600">
                <a:solidFill>
                  <a:schemeClr val="tx2"/>
                </a:solidFill>
                <a:latin typeface="Times New Roman" pitchFamily="18" charset="0"/>
              </a:rPr>
              <a:t> mājsaimniecībām piegādātās elektroenerģijas tarifi (ar pievienotās vērtības nodokli) ir</a:t>
            </a:r>
            <a:r>
              <a:rPr lang="lv-LV" sz="1600">
                <a:solidFill>
                  <a:schemeClr val="tx2"/>
                </a:solidFill>
                <a:latin typeface="Times New Roman" pitchFamily="18" charset="0"/>
              </a:rPr>
              <a:t> </a:t>
            </a:r>
            <a:r>
              <a:rPr lang="en-GB" sz="1600">
                <a:solidFill>
                  <a:schemeClr val="tx2"/>
                </a:solidFill>
                <a:latin typeface="Times New Roman" pitchFamily="18" charset="0"/>
              </a:rPr>
              <a:t>0,0825 </a:t>
            </a:r>
            <a:r>
              <a:rPr lang="lv-LV" sz="1600">
                <a:solidFill>
                  <a:schemeClr val="tx2"/>
                </a:solidFill>
                <a:latin typeface="Times New Roman" pitchFamily="18" charset="0"/>
              </a:rPr>
              <a:t>Ls:</a:t>
            </a:r>
            <a:endParaRPr lang="en-GB" sz="1600"/>
          </a:p>
        </p:txBody>
      </p:sp>
      <p:pic>
        <p:nvPicPr>
          <p:cNvPr id="8" name="Picture 7"/>
          <p:cNvPicPr>
            <a:picLocks noChangeAspect="1" noChangeArrowheads="1"/>
          </p:cNvPicPr>
          <p:nvPr/>
        </p:nvPicPr>
        <p:blipFill>
          <a:blip r:embed="rId3" cstate="print"/>
          <a:srcRect/>
          <a:stretch>
            <a:fillRect/>
          </a:stretch>
        </p:blipFill>
        <p:spPr bwMode="auto">
          <a:xfrm>
            <a:off x="7643834" y="214290"/>
            <a:ext cx="1392125" cy="311402"/>
          </a:xfrm>
          <a:prstGeom prst="rect">
            <a:avLst/>
          </a:prstGeom>
          <a:noFill/>
          <a:ln w="9525">
            <a:noFill/>
            <a:miter lim="800000"/>
            <a:headEnd/>
            <a:tailEnd/>
          </a:ln>
          <a:effectLst>
            <a:outerShdw blurRad="342900" dist="50800" dir="5400000" algn="ctr" rotWithShape="0">
              <a:srgbClr val="000000">
                <a:alpha val="83000"/>
              </a:srgbClr>
            </a:outerShdw>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43240" y="928670"/>
            <a:ext cx="2428892" cy="654050"/>
          </a:xfrm>
        </p:spPr>
        <p:txBody>
          <a:bodyPr rtlCol="0">
            <a:normAutofit fontScale="90000"/>
          </a:bodyPr>
          <a:lstStyle/>
          <a:p>
            <a:pPr fontAlgn="auto">
              <a:spcAft>
                <a:spcPts val="0"/>
              </a:spcAft>
              <a:defRPr/>
            </a:pPr>
            <a:r>
              <a:rPr lang="en-US" b="1" dirty="0" err="1" smtClean="0">
                <a:effectLst>
                  <a:outerShdw blurRad="38100" dist="38100" dir="2700000" algn="tl">
                    <a:srgbClr val="000000">
                      <a:alpha val="43137"/>
                    </a:srgbClr>
                  </a:outerShdw>
                </a:effectLst>
              </a:rPr>
              <a:t>Paldies</a:t>
            </a:r>
            <a:endParaRPr lang="ru-RU" b="1" dirty="0">
              <a:effectLst>
                <a:outerShdw blurRad="38100" dist="38100" dir="2700000" algn="tl">
                  <a:srgbClr val="000000">
                    <a:alpha val="43137"/>
                  </a:srgbClr>
                </a:outerShdw>
              </a:effectLst>
            </a:endParaRPr>
          </a:p>
        </p:txBody>
      </p:sp>
      <p:pic>
        <p:nvPicPr>
          <p:cNvPr id="35" name="Picture 2"/>
          <p:cNvPicPr>
            <a:picLocks noChangeAspect="1" noChangeArrowheads="1"/>
          </p:cNvPicPr>
          <p:nvPr/>
        </p:nvPicPr>
        <p:blipFill>
          <a:blip r:embed="rId3"/>
          <a:srcRect/>
          <a:stretch>
            <a:fillRect/>
          </a:stretch>
        </p:blipFill>
        <p:spPr bwMode="auto">
          <a:xfrm>
            <a:off x="7500958" y="214290"/>
            <a:ext cx="1214438" cy="249237"/>
          </a:xfrm>
          <a:prstGeom prst="rect">
            <a:avLst/>
          </a:prstGeom>
          <a:noFill/>
          <a:ln w="9525">
            <a:noFill/>
            <a:miter lim="800000"/>
            <a:headEnd/>
            <a:tailEnd/>
          </a:ln>
          <a:effectLst>
            <a:outerShdw blurRad="342900" dist="50800" dir="5400000" algn="ctr" rotWithShape="0">
              <a:srgbClr val="000000">
                <a:alpha val="83000"/>
              </a:srgbClr>
            </a:outerShdw>
          </a:effectLst>
        </p:spPr>
      </p:pic>
      <p:sp>
        <p:nvSpPr>
          <p:cNvPr id="4" name="Date Placeholder 3"/>
          <p:cNvSpPr>
            <a:spLocks noGrp="1"/>
          </p:cNvSpPr>
          <p:nvPr>
            <p:ph type="dt" sz="half" idx="4294967295"/>
          </p:nvPr>
        </p:nvSpPr>
        <p:spPr>
          <a:xfrm>
            <a:off x="1152525" y="6286500"/>
            <a:ext cx="1905000" cy="457200"/>
          </a:xfrm>
          <a:prstGeom prst="rect">
            <a:avLst/>
          </a:prstGeom>
        </p:spPr>
        <p:txBody>
          <a:bodyPr/>
          <a:lstStyle/>
          <a:p>
            <a:r>
              <a:rPr lang="lv-LV" sz="1400" dirty="0"/>
              <a:t>2001.g.21.jan.</a:t>
            </a:r>
            <a:endParaRPr lang="en-US" sz="1400" dirty="0"/>
          </a:p>
        </p:txBody>
      </p:sp>
      <p:sp>
        <p:nvSpPr>
          <p:cNvPr id="5" name="Footer Placeholder 4"/>
          <p:cNvSpPr>
            <a:spLocks noGrp="1"/>
          </p:cNvSpPr>
          <p:nvPr>
            <p:ph type="ftr" sz="quarter" idx="4294967295"/>
          </p:nvPr>
        </p:nvSpPr>
        <p:spPr>
          <a:xfrm>
            <a:off x="3124200" y="6286500"/>
            <a:ext cx="3810000" cy="457200"/>
          </a:xfrm>
          <a:prstGeom prst="rect">
            <a:avLst/>
          </a:prstGeom>
        </p:spPr>
        <p:txBody>
          <a:bodyPr/>
          <a:lstStyle/>
          <a:p>
            <a:r>
              <a:rPr lang="en-US" sz="1400" dirty="0" err="1"/>
              <a:t>Elektrības</a:t>
            </a:r>
            <a:r>
              <a:rPr lang="en-US" sz="1400" dirty="0"/>
              <a:t> </a:t>
            </a:r>
            <a:r>
              <a:rPr lang="en-US" sz="1400" dirty="0" err="1"/>
              <a:t>Izmaksas</a:t>
            </a:r>
            <a:r>
              <a:rPr lang="en-US" sz="1400" dirty="0"/>
              <a:t> </a:t>
            </a:r>
            <a:r>
              <a:rPr lang="en-US" sz="1400" dirty="0" err="1"/>
              <a:t>Attīstība</a:t>
            </a:r>
            <a:r>
              <a:rPr lang="en-US" sz="1400" dirty="0"/>
              <a:t>: 2011.g.</a:t>
            </a:r>
          </a:p>
        </p:txBody>
      </p:sp>
      <p:sp>
        <p:nvSpPr>
          <p:cNvPr id="6" name="Rectangle 5"/>
          <p:cNvSpPr/>
          <p:nvPr/>
        </p:nvSpPr>
        <p:spPr>
          <a:xfrm>
            <a:off x="8643966" y="6429396"/>
            <a:ext cx="380232" cy="276999"/>
          </a:xfrm>
          <a:prstGeom prst="rect">
            <a:avLst/>
          </a:prstGeom>
        </p:spPr>
        <p:txBody>
          <a:bodyPr wrap="none">
            <a:spAutoFit/>
          </a:bodyPr>
          <a:lstStyle/>
          <a:p>
            <a:fld id="{462AC16B-D3B8-402C-AF99-8168EB5CCE11}" type="slidenum">
              <a:rPr lang="ru-RU" sz="1200" smtClean="0"/>
              <a:pPr/>
              <a:t>20</a:t>
            </a:fld>
            <a:endParaRPr lang="ru-RU" sz="1200" dirty="0"/>
          </a:p>
        </p:txBody>
      </p:sp>
      <p:sp>
        <p:nvSpPr>
          <p:cNvPr id="20481" name="Rectangle 1"/>
          <p:cNvSpPr>
            <a:spLocks noChangeArrowheads="1"/>
          </p:cNvSpPr>
          <p:nvPr/>
        </p:nvSpPr>
        <p:spPr bwMode="auto">
          <a:xfrm>
            <a:off x="3214678" y="2714620"/>
            <a:ext cx="2714644" cy="2400657"/>
          </a:xfrm>
          <a:prstGeom prst="rect">
            <a:avLst/>
          </a:prstGeom>
          <a:noFill/>
          <a:ln w="9525" cap="flat" cmpd="sng">
            <a:noFill/>
            <a:prstDash val="solid"/>
            <a:miter lim="800000"/>
            <a:headEnd type="none" w="med" len="med"/>
            <a:tailEnd type="none" w="med" len="med"/>
          </a:ln>
          <a:effectLst/>
        </p:spPr>
        <p:txBody>
          <a:bodyPr vert="horz" wrap="square" lIns="91440" tIns="45720" rIns="91440" bIns="45720" numCol="1" anchor="ctr" anchorCtr="0" compatLnSpc="1">
            <a:prstTxWarp prst="textNoShape">
              <a:avLst/>
            </a:prstTxWarp>
            <a:spAutoFit/>
          </a:bodyPr>
          <a:lstStyle/>
          <a:p>
            <a:r>
              <a:rPr lang="lv-LV" sz="1400" b="1" dirty="0"/>
              <a:t>SIA „Remeks ”</a:t>
            </a:r>
            <a:endParaRPr lang="ru-RU" sz="1400" dirty="0"/>
          </a:p>
          <a:p>
            <a:pPr marL="0" marR="0" lvl="0" indent="0" algn="l" defTabSz="914400" rtl="0" eaLnBrk="1" fontAlgn="base" latinLnBrk="0" hangingPunct="1">
              <a:lnSpc>
                <a:spcPct val="100000"/>
              </a:lnSpc>
              <a:spcBef>
                <a:spcPct val="0"/>
              </a:spcBef>
              <a:spcAft>
                <a:spcPct val="0"/>
              </a:spcAft>
              <a:buClrTx/>
              <a:buSzTx/>
              <a:buFontTx/>
              <a:buNone/>
              <a:tabLst/>
            </a:pPr>
            <a:r>
              <a:rPr kumimoji="0" lang="lv-LV"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hlinkClick r:id="rId4"/>
              </a:rPr>
              <a:t>www.remeks.lv</a:t>
            </a:r>
            <a:endParaRPr kumimoji="0" lang="lv-LV"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lv-LV"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lv-LV"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Sila iela 1a, Rīga, LV </a:t>
            </a:r>
            <a:r>
              <a:rPr kumimoji="0" lang="lv-LV"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lv-LV"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1057</a:t>
            </a:r>
            <a:endParaRPr kumimoji="0" lang="ru-RU" sz="1400" b="0" i="0" u="none" strike="noStrike" cap="none" normalizeH="0" baseline="0" dirty="0" smtClean="0">
              <a:ln>
                <a:noFill/>
              </a:ln>
              <a:solidFill>
                <a:schemeClr val="tx1"/>
              </a:solidFill>
              <a:effectLst/>
              <a:latin typeface="Verdana"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lv-LV"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67724112, fakss 67724110</a:t>
            </a:r>
          </a:p>
          <a:p>
            <a:pPr marL="0" marR="0" lvl="0" indent="0" algn="l" defTabSz="914400" rtl="0" eaLnBrk="0" fontAlgn="base" latinLnBrk="0" hangingPunct="0">
              <a:lnSpc>
                <a:spcPct val="100000"/>
              </a:lnSpc>
              <a:spcBef>
                <a:spcPct val="0"/>
              </a:spcBef>
              <a:spcAft>
                <a:spcPct val="0"/>
              </a:spcAft>
              <a:buClrTx/>
              <a:buSzTx/>
              <a:buFontTx/>
              <a:buNone/>
              <a:tabLst/>
            </a:pPr>
            <a:endParaRPr lang="lv-LV" sz="1400" dirty="0">
              <a:latin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lv-LV" sz="1400" b="0" i="0" u="none" strike="noStrike" cap="none" normalizeH="0" baseline="0" dirty="0" smtClean="0">
                <a:ln>
                  <a:noFill/>
                </a:ln>
                <a:solidFill>
                  <a:schemeClr val="tx1"/>
                </a:solidFill>
                <a:effectLst/>
                <a:latin typeface="Times New Roman" pitchFamily="18" charset="0"/>
                <a:cs typeface="Times New Roman" pitchFamily="18" charset="0"/>
                <a:hlinkClick r:id="rId5"/>
              </a:rPr>
              <a:t>sergeis.fjodorovs@remeks.lv</a:t>
            </a:r>
            <a:endParaRPr kumimoji="0" lang="lv-LV"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sz="1400" b="0" i="0" u="none" strike="noStrike" cap="none" normalizeH="0" baseline="0" dirty="0" smtClean="0">
              <a:ln>
                <a:noFill/>
              </a:ln>
              <a:solidFill>
                <a:schemeClr val="tx1"/>
              </a:solidFill>
              <a:effectLst/>
              <a:latin typeface="Times New Roman" pitchFamily="18" charset="0"/>
              <a:cs typeface="Times New Roman" pitchFamily="18" charset="0"/>
            </a:endParaRPr>
          </a:p>
          <a:p>
            <a:pPr eaLnBrk="0" hangingPunct="0"/>
            <a:r>
              <a:rPr lang="lv-LV" sz="1400" dirty="0" smtClean="0">
                <a:latin typeface="Times New Roman" pitchFamily="18" charset="0"/>
                <a:hlinkClick r:id="rId6"/>
              </a:rPr>
              <a:t>info@remeks.lv</a:t>
            </a:r>
            <a:endParaRPr lang="lv-LV" sz="1400" dirty="0" smtClean="0">
              <a:latin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lv-LV"/>
              <a:t>2001.g.21.jan.</a:t>
            </a:r>
            <a:endParaRPr lang="en-US"/>
          </a:p>
        </p:txBody>
      </p:sp>
      <p:sp>
        <p:nvSpPr>
          <p:cNvPr id="5" name="Footer Placeholder 4"/>
          <p:cNvSpPr>
            <a:spLocks noGrp="1"/>
          </p:cNvSpPr>
          <p:nvPr>
            <p:ph type="ftr" sz="quarter" idx="11"/>
          </p:nvPr>
        </p:nvSpPr>
        <p:spPr/>
        <p:txBody>
          <a:bodyPr/>
          <a:lstStyle/>
          <a:p>
            <a:r>
              <a:rPr lang="en-US"/>
              <a:t>Elektrības Izmaksas Attīstība: 2011.g.</a:t>
            </a:r>
          </a:p>
        </p:txBody>
      </p:sp>
      <p:sp>
        <p:nvSpPr>
          <p:cNvPr id="6" name="Slide Number Placeholder 5"/>
          <p:cNvSpPr>
            <a:spLocks noGrp="1"/>
          </p:cNvSpPr>
          <p:nvPr>
            <p:ph type="sldNum" sz="quarter" idx="12"/>
          </p:nvPr>
        </p:nvSpPr>
        <p:spPr/>
        <p:txBody>
          <a:bodyPr/>
          <a:lstStyle/>
          <a:p>
            <a:fld id="{CB37CE41-3BF4-4443-8154-28085EBEDCFD}" type="slidenum">
              <a:rPr lang="en-US"/>
              <a:pPr/>
              <a:t>3</a:t>
            </a:fld>
            <a:endParaRPr lang="en-US"/>
          </a:p>
        </p:txBody>
      </p:sp>
      <p:sp>
        <p:nvSpPr>
          <p:cNvPr id="13314" name="Rectangle 2"/>
          <p:cNvSpPr>
            <a:spLocks noGrp="1" noChangeArrowheads="1"/>
          </p:cNvSpPr>
          <p:nvPr>
            <p:ph type="title"/>
          </p:nvPr>
        </p:nvSpPr>
        <p:spPr bwMode="auto">
          <a:xfrm>
            <a:off x="685800" y="762000"/>
            <a:ext cx="7772400" cy="914400"/>
          </a:xfrm>
          <a:noFill/>
          <a:ln>
            <a:miter lim="800000"/>
            <a:headEnd/>
            <a:tailEnd/>
          </a:ln>
        </p:spPr>
        <p:txBody>
          <a:bodyPr vert="horz" wrap="square" lIns="91440" tIns="45720" rIns="91440" bIns="45720" numCol="1" anchor="t" anchorCtr="0" compatLnSpc="1">
            <a:prstTxWarp prst="textNoShape">
              <a:avLst/>
            </a:prstTxWarp>
          </a:bodyPr>
          <a:lstStyle/>
          <a:p>
            <a:r>
              <a:rPr lang="lv-LV" sz="2800"/>
              <a:t>Mājsaimniecības elektrotarifa sastāvdaļas:</a:t>
            </a:r>
            <a:endParaRPr lang="en-GB" sz="2800"/>
          </a:p>
        </p:txBody>
      </p:sp>
      <p:sp>
        <p:nvSpPr>
          <p:cNvPr id="13315" name="Rectangle 3"/>
          <p:cNvSpPr>
            <a:spLocks noGrp="1" noChangeArrowheads="1"/>
          </p:cNvSpPr>
          <p:nvPr>
            <p:ph type="body" idx="1"/>
          </p:nvPr>
        </p:nvSpPr>
        <p:spPr>
          <a:xfrm>
            <a:off x="685800" y="2057400"/>
            <a:ext cx="8110538" cy="4191000"/>
          </a:xfrm>
        </p:spPr>
        <p:txBody>
          <a:bodyPr/>
          <a:lstStyle/>
          <a:p>
            <a:r>
              <a:rPr lang="en-GB" sz="1600" dirty="0" err="1">
                <a:solidFill>
                  <a:schemeClr val="tx2"/>
                </a:solidFill>
              </a:rPr>
              <a:t>Elektroenerģijas</a:t>
            </a:r>
            <a:r>
              <a:rPr lang="en-GB" sz="1600" dirty="0">
                <a:solidFill>
                  <a:schemeClr val="tx2"/>
                </a:solidFill>
              </a:rPr>
              <a:t> </a:t>
            </a:r>
            <a:r>
              <a:rPr lang="en-GB" sz="1600" dirty="0" err="1">
                <a:solidFill>
                  <a:schemeClr val="tx2"/>
                </a:solidFill>
              </a:rPr>
              <a:t>cena</a:t>
            </a:r>
            <a:r>
              <a:rPr lang="en-GB" sz="1600" dirty="0">
                <a:solidFill>
                  <a:schemeClr val="tx2"/>
                </a:solidFill>
              </a:rPr>
              <a:t>:</a:t>
            </a:r>
          </a:p>
          <a:p>
            <a:pPr>
              <a:buFont typeface="Wingdings" pitchFamily="2" charset="2"/>
              <a:buNone/>
            </a:pPr>
            <a:r>
              <a:rPr lang="lv-LV" sz="1600" dirty="0">
                <a:solidFill>
                  <a:schemeClr val="tx2"/>
                </a:solidFill>
              </a:rPr>
              <a:t>	- </a:t>
            </a:r>
            <a:r>
              <a:rPr lang="en-GB" sz="1600" dirty="0" err="1">
                <a:solidFill>
                  <a:schemeClr val="tx2"/>
                </a:solidFill>
              </a:rPr>
              <a:t>Elektroenerģijas</a:t>
            </a:r>
            <a:r>
              <a:rPr lang="en-GB" sz="1600" dirty="0">
                <a:solidFill>
                  <a:schemeClr val="tx2"/>
                </a:solidFill>
              </a:rPr>
              <a:t> </a:t>
            </a:r>
            <a:r>
              <a:rPr lang="en-GB" sz="1600" dirty="0" err="1">
                <a:solidFill>
                  <a:schemeClr val="tx2"/>
                </a:solidFill>
              </a:rPr>
              <a:t>kā</a:t>
            </a:r>
            <a:r>
              <a:rPr lang="en-GB" sz="1600" dirty="0">
                <a:solidFill>
                  <a:schemeClr val="tx2"/>
                </a:solidFill>
              </a:rPr>
              <a:t> </a:t>
            </a:r>
            <a:r>
              <a:rPr lang="en-GB" sz="1600" dirty="0" err="1">
                <a:solidFill>
                  <a:schemeClr val="tx2"/>
                </a:solidFill>
              </a:rPr>
              <a:t>preces</a:t>
            </a:r>
            <a:r>
              <a:rPr lang="en-GB" sz="1600" dirty="0">
                <a:solidFill>
                  <a:schemeClr val="tx2"/>
                </a:solidFill>
              </a:rPr>
              <a:t> </a:t>
            </a:r>
            <a:r>
              <a:rPr lang="en-GB" sz="1600" dirty="0" err="1">
                <a:solidFill>
                  <a:schemeClr val="tx2"/>
                </a:solidFill>
              </a:rPr>
              <a:t>cena</a:t>
            </a:r>
            <a:r>
              <a:rPr lang="en-GB" sz="1600" dirty="0">
                <a:solidFill>
                  <a:schemeClr val="tx2"/>
                </a:solidFill>
              </a:rPr>
              <a:t>. </a:t>
            </a:r>
            <a:r>
              <a:rPr lang="en-GB" sz="1600" dirty="0" err="1">
                <a:solidFill>
                  <a:schemeClr val="tx2"/>
                </a:solidFill>
              </a:rPr>
              <a:t>Cenu</a:t>
            </a:r>
            <a:r>
              <a:rPr lang="en-GB" sz="1600" dirty="0">
                <a:solidFill>
                  <a:schemeClr val="tx2"/>
                </a:solidFill>
              </a:rPr>
              <a:t> </a:t>
            </a:r>
            <a:r>
              <a:rPr lang="en-GB" sz="1600" dirty="0" err="1">
                <a:solidFill>
                  <a:schemeClr val="tx2"/>
                </a:solidFill>
              </a:rPr>
              <a:t>nosaka</a:t>
            </a:r>
            <a:r>
              <a:rPr lang="en-GB" sz="1600" dirty="0">
                <a:solidFill>
                  <a:schemeClr val="tx2"/>
                </a:solidFill>
              </a:rPr>
              <a:t> </a:t>
            </a:r>
            <a:r>
              <a:rPr lang="en-GB" sz="1600" dirty="0" err="1">
                <a:solidFill>
                  <a:schemeClr val="tx2"/>
                </a:solidFill>
              </a:rPr>
              <a:t>elektroenerģijas</a:t>
            </a:r>
            <a:r>
              <a:rPr lang="en-GB" sz="1600" dirty="0">
                <a:solidFill>
                  <a:schemeClr val="tx2"/>
                </a:solidFill>
              </a:rPr>
              <a:t> </a:t>
            </a:r>
            <a:r>
              <a:rPr lang="en-GB" sz="1600" dirty="0" err="1">
                <a:solidFill>
                  <a:schemeClr val="tx2"/>
                </a:solidFill>
              </a:rPr>
              <a:t>piedāvājums</a:t>
            </a:r>
            <a:r>
              <a:rPr lang="en-GB" sz="1600" dirty="0">
                <a:solidFill>
                  <a:schemeClr val="tx2"/>
                </a:solidFill>
              </a:rPr>
              <a:t> un </a:t>
            </a:r>
            <a:r>
              <a:rPr lang="en-GB" sz="1600" dirty="0" err="1">
                <a:solidFill>
                  <a:schemeClr val="tx2"/>
                </a:solidFill>
              </a:rPr>
              <a:t>pieprasījums</a:t>
            </a:r>
            <a:r>
              <a:rPr lang="en-GB" sz="1600" dirty="0">
                <a:solidFill>
                  <a:schemeClr val="tx2"/>
                </a:solidFill>
              </a:rPr>
              <a:t> </a:t>
            </a:r>
            <a:r>
              <a:rPr lang="en-GB" sz="1600" dirty="0" err="1">
                <a:solidFill>
                  <a:schemeClr val="tx2"/>
                </a:solidFill>
              </a:rPr>
              <a:t>elektroenerģijas</a:t>
            </a:r>
            <a:r>
              <a:rPr lang="en-GB" sz="1600" dirty="0">
                <a:solidFill>
                  <a:schemeClr val="tx2"/>
                </a:solidFill>
              </a:rPr>
              <a:t> </a:t>
            </a:r>
            <a:r>
              <a:rPr lang="en-GB" sz="1600" dirty="0" err="1">
                <a:solidFill>
                  <a:schemeClr val="tx2"/>
                </a:solidFill>
              </a:rPr>
              <a:t>tirgū</a:t>
            </a:r>
            <a:endParaRPr lang="lv-LV" sz="1600" dirty="0">
              <a:solidFill>
                <a:schemeClr val="tx2"/>
              </a:solidFill>
            </a:endParaRPr>
          </a:p>
          <a:p>
            <a:pPr>
              <a:buFont typeface="Wingdings" pitchFamily="2" charset="2"/>
              <a:buNone/>
            </a:pPr>
            <a:endParaRPr lang="en-GB" sz="1600" dirty="0">
              <a:solidFill>
                <a:schemeClr val="tx2"/>
              </a:solidFill>
            </a:endParaRPr>
          </a:p>
          <a:p>
            <a:r>
              <a:rPr lang="en-GB" sz="1600" dirty="0" err="1">
                <a:solidFill>
                  <a:schemeClr val="tx2"/>
                </a:solidFill>
              </a:rPr>
              <a:t>Sistēmas</a:t>
            </a:r>
            <a:r>
              <a:rPr lang="en-GB" sz="1600" dirty="0">
                <a:solidFill>
                  <a:schemeClr val="tx2"/>
                </a:solidFill>
              </a:rPr>
              <a:t> (</a:t>
            </a:r>
            <a:r>
              <a:rPr lang="en-GB" sz="1600" dirty="0" err="1">
                <a:solidFill>
                  <a:schemeClr val="tx2"/>
                </a:solidFill>
              </a:rPr>
              <a:t>tīklu</a:t>
            </a:r>
            <a:r>
              <a:rPr lang="en-GB" sz="1600" dirty="0">
                <a:solidFill>
                  <a:schemeClr val="tx2"/>
                </a:solidFill>
              </a:rPr>
              <a:t>) </a:t>
            </a:r>
            <a:r>
              <a:rPr lang="en-GB" sz="1600" dirty="0" err="1">
                <a:solidFill>
                  <a:schemeClr val="tx2"/>
                </a:solidFill>
              </a:rPr>
              <a:t>pakalpojums</a:t>
            </a:r>
            <a:r>
              <a:rPr lang="en-GB" sz="1600" dirty="0">
                <a:solidFill>
                  <a:schemeClr val="tx2"/>
                </a:solidFill>
              </a:rPr>
              <a:t>:</a:t>
            </a:r>
          </a:p>
          <a:p>
            <a:pPr>
              <a:buFont typeface="Wingdings" pitchFamily="2" charset="2"/>
              <a:buNone/>
            </a:pPr>
            <a:r>
              <a:rPr lang="lv-LV" sz="1600" dirty="0">
                <a:solidFill>
                  <a:schemeClr val="tx2"/>
                </a:solidFill>
              </a:rPr>
              <a:t>	- </a:t>
            </a:r>
            <a:r>
              <a:rPr lang="en-GB" sz="1600" dirty="0" err="1">
                <a:solidFill>
                  <a:schemeClr val="tx2"/>
                </a:solidFill>
              </a:rPr>
              <a:t>Sistēmas</a:t>
            </a:r>
            <a:r>
              <a:rPr lang="en-GB" sz="1600" dirty="0">
                <a:solidFill>
                  <a:schemeClr val="tx2"/>
                </a:solidFill>
              </a:rPr>
              <a:t> (</a:t>
            </a:r>
            <a:r>
              <a:rPr lang="en-GB" sz="1600" dirty="0" err="1">
                <a:solidFill>
                  <a:schemeClr val="tx2"/>
                </a:solidFill>
              </a:rPr>
              <a:t>tīklu</a:t>
            </a:r>
            <a:r>
              <a:rPr lang="en-GB" sz="1600" dirty="0">
                <a:solidFill>
                  <a:schemeClr val="tx2"/>
                </a:solidFill>
              </a:rPr>
              <a:t>) </a:t>
            </a:r>
            <a:r>
              <a:rPr lang="en-GB" sz="1600" dirty="0" err="1">
                <a:solidFill>
                  <a:schemeClr val="tx2"/>
                </a:solidFill>
              </a:rPr>
              <a:t>pakalpojums</a:t>
            </a:r>
            <a:r>
              <a:rPr lang="en-GB" sz="1600" dirty="0">
                <a:solidFill>
                  <a:schemeClr val="tx2"/>
                </a:solidFill>
              </a:rPr>
              <a:t> </a:t>
            </a:r>
            <a:r>
              <a:rPr lang="en-GB" sz="1600" dirty="0">
                <a:solidFill>
                  <a:schemeClr val="tx2"/>
                </a:solidFill>
                <a:latin typeface="Times New Roman"/>
              </a:rPr>
              <a:t>–</a:t>
            </a:r>
            <a:r>
              <a:rPr lang="en-GB" sz="1600" dirty="0">
                <a:solidFill>
                  <a:schemeClr val="tx2"/>
                </a:solidFill>
              </a:rPr>
              <a:t> </a:t>
            </a:r>
            <a:r>
              <a:rPr lang="en-GB" sz="1600" dirty="0" err="1">
                <a:solidFill>
                  <a:schemeClr val="tx2"/>
                </a:solidFill>
              </a:rPr>
              <a:t>Regulatora</a:t>
            </a:r>
            <a:r>
              <a:rPr lang="en-GB" sz="1600" dirty="0">
                <a:solidFill>
                  <a:schemeClr val="tx2"/>
                </a:solidFill>
              </a:rPr>
              <a:t> </a:t>
            </a:r>
            <a:r>
              <a:rPr lang="en-GB" sz="1600" dirty="0" err="1">
                <a:solidFill>
                  <a:schemeClr val="tx2"/>
                </a:solidFill>
              </a:rPr>
              <a:t>regulēts</a:t>
            </a:r>
            <a:r>
              <a:rPr lang="en-GB" sz="1600" dirty="0">
                <a:solidFill>
                  <a:schemeClr val="tx2"/>
                </a:solidFill>
              </a:rPr>
              <a:t> </a:t>
            </a:r>
            <a:r>
              <a:rPr lang="en-GB" sz="1600" dirty="0" err="1">
                <a:solidFill>
                  <a:schemeClr val="tx2"/>
                </a:solidFill>
              </a:rPr>
              <a:t>tarifs</a:t>
            </a:r>
            <a:r>
              <a:rPr lang="en-GB" sz="1600" dirty="0">
                <a:solidFill>
                  <a:schemeClr val="tx2"/>
                </a:solidFill>
              </a:rPr>
              <a:t>, </a:t>
            </a:r>
            <a:r>
              <a:rPr lang="en-GB" sz="1600" dirty="0" err="1">
                <a:solidFill>
                  <a:schemeClr val="tx2"/>
                </a:solidFill>
              </a:rPr>
              <a:t>kas</a:t>
            </a:r>
            <a:r>
              <a:rPr lang="en-GB" sz="1600" dirty="0">
                <a:solidFill>
                  <a:schemeClr val="tx2"/>
                </a:solidFill>
              </a:rPr>
              <a:t> </a:t>
            </a:r>
            <a:r>
              <a:rPr lang="en-GB" sz="1600" dirty="0" err="1">
                <a:solidFill>
                  <a:schemeClr val="tx2"/>
                </a:solidFill>
              </a:rPr>
              <a:t>sedz</a:t>
            </a:r>
            <a:r>
              <a:rPr lang="en-GB" sz="1600" dirty="0">
                <a:solidFill>
                  <a:schemeClr val="tx2"/>
                </a:solidFill>
              </a:rPr>
              <a:t> </a:t>
            </a:r>
            <a:r>
              <a:rPr lang="en-GB" sz="1600" dirty="0" err="1">
                <a:solidFill>
                  <a:schemeClr val="tx2"/>
                </a:solidFill>
              </a:rPr>
              <a:t>elektrotīklu</a:t>
            </a:r>
            <a:r>
              <a:rPr lang="en-GB" sz="1600" dirty="0">
                <a:solidFill>
                  <a:schemeClr val="tx2"/>
                </a:solidFill>
              </a:rPr>
              <a:t> </a:t>
            </a:r>
            <a:r>
              <a:rPr lang="en-GB" sz="1600" dirty="0" err="1">
                <a:solidFill>
                  <a:schemeClr val="tx2"/>
                </a:solidFill>
              </a:rPr>
              <a:t>uzturē</a:t>
            </a:r>
            <a:r>
              <a:rPr lang="en-GB" sz="1600" dirty="0" err="1">
                <a:solidFill>
                  <a:schemeClr val="tx2"/>
                </a:solidFill>
                <a:latin typeface="Times New Roman"/>
              </a:rPr>
              <a:t>š</a:t>
            </a:r>
            <a:r>
              <a:rPr lang="en-GB" sz="1600" dirty="0" err="1">
                <a:solidFill>
                  <a:schemeClr val="tx2"/>
                </a:solidFill>
              </a:rPr>
              <a:t>anas</a:t>
            </a:r>
            <a:r>
              <a:rPr lang="en-GB" sz="1600" dirty="0">
                <a:solidFill>
                  <a:schemeClr val="tx2"/>
                </a:solidFill>
              </a:rPr>
              <a:t> un </a:t>
            </a:r>
            <a:r>
              <a:rPr lang="en-GB" sz="1600" dirty="0" err="1">
                <a:solidFill>
                  <a:schemeClr val="tx2"/>
                </a:solidFill>
              </a:rPr>
              <a:t>dro</a:t>
            </a:r>
            <a:r>
              <a:rPr lang="en-GB" sz="1600" dirty="0" err="1">
                <a:solidFill>
                  <a:schemeClr val="tx2"/>
                </a:solidFill>
                <a:latin typeface="Times New Roman"/>
              </a:rPr>
              <a:t>š</a:t>
            </a:r>
            <a:r>
              <a:rPr lang="en-GB" sz="1600" dirty="0" err="1">
                <a:solidFill>
                  <a:schemeClr val="tx2"/>
                </a:solidFill>
              </a:rPr>
              <a:t>as</a:t>
            </a:r>
            <a:r>
              <a:rPr lang="en-GB" sz="1600" dirty="0">
                <a:solidFill>
                  <a:schemeClr val="tx2"/>
                </a:solidFill>
              </a:rPr>
              <a:t> </a:t>
            </a:r>
            <a:r>
              <a:rPr lang="en-GB" sz="1600" dirty="0" err="1">
                <a:solidFill>
                  <a:schemeClr val="tx2"/>
                </a:solidFill>
              </a:rPr>
              <a:t>energoapgādes</a:t>
            </a:r>
            <a:r>
              <a:rPr lang="en-GB" sz="1600" dirty="0">
                <a:solidFill>
                  <a:schemeClr val="tx2"/>
                </a:solidFill>
              </a:rPr>
              <a:t> </a:t>
            </a:r>
            <a:r>
              <a:rPr lang="en-GB" sz="1600" dirty="0" err="1">
                <a:solidFill>
                  <a:schemeClr val="tx2"/>
                </a:solidFill>
              </a:rPr>
              <a:t>izmaksas</a:t>
            </a:r>
            <a:r>
              <a:rPr lang="en-GB" sz="1600" dirty="0">
                <a:solidFill>
                  <a:schemeClr val="tx2"/>
                </a:solidFill>
              </a:rPr>
              <a:t>. </a:t>
            </a:r>
            <a:r>
              <a:rPr lang="en-GB" sz="1600" dirty="0" err="1">
                <a:solidFill>
                  <a:schemeClr val="tx2"/>
                </a:solidFill>
              </a:rPr>
              <a:t>Sistēmas</a:t>
            </a:r>
            <a:r>
              <a:rPr lang="en-GB" sz="1600" dirty="0">
                <a:solidFill>
                  <a:schemeClr val="tx2"/>
                </a:solidFill>
              </a:rPr>
              <a:t> </a:t>
            </a:r>
            <a:r>
              <a:rPr lang="en-GB" sz="1600" dirty="0" err="1">
                <a:solidFill>
                  <a:schemeClr val="tx2"/>
                </a:solidFill>
              </a:rPr>
              <a:t>pakalpojuma</a:t>
            </a:r>
            <a:r>
              <a:rPr lang="en-GB" sz="1600" dirty="0">
                <a:solidFill>
                  <a:schemeClr val="tx2"/>
                </a:solidFill>
              </a:rPr>
              <a:t> </a:t>
            </a:r>
            <a:r>
              <a:rPr lang="en-GB" sz="1600" dirty="0" err="1">
                <a:solidFill>
                  <a:schemeClr val="tx2"/>
                </a:solidFill>
              </a:rPr>
              <a:t>tarifi</a:t>
            </a:r>
            <a:r>
              <a:rPr lang="en-GB" sz="1600" dirty="0">
                <a:solidFill>
                  <a:schemeClr val="tx2"/>
                </a:solidFill>
              </a:rPr>
              <a:t> </a:t>
            </a:r>
            <a:r>
              <a:rPr lang="en-GB" sz="1600" dirty="0" err="1">
                <a:solidFill>
                  <a:schemeClr val="tx2"/>
                </a:solidFill>
              </a:rPr>
              <a:t>ir</a:t>
            </a:r>
            <a:r>
              <a:rPr lang="en-GB" sz="1600" dirty="0">
                <a:solidFill>
                  <a:schemeClr val="tx2"/>
                </a:solidFill>
              </a:rPr>
              <a:t> </a:t>
            </a:r>
            <a:r>
              <a:rPr lang="en-GB" sz="1600" dirty="0" err="1">
                <a:solidFill>
                  <a:schemeClr val="tx2"/>
                </a:solidFill>
              </a:rPr>
              <a:t>atkarīgi</a:t>
            </a:r>
            <a:r>
              <a:rPr lang="en-GB" sz="1600" dirty="0">
                <a:solidFill>
                  <a:schemeClr val="tx2"/>
                </a:solidFill>
              </a:rPr>
              <a:t> no </a:t>
            </a:r>
            <a:r>
              <a:rPr lang="en-GB" sz="1600" dirty="0" err="1">
                <a:solidFill>
                  <a:schemeClr val="tx2"/>
                </a:solidFill>
              </a:rPr>
              <a:t>pieslēguma</a:t>
            </a:r>
            <a:r>
              <a:rPr lang="en-GB" sz="1600" dirty="0">
                <a:solidFill>
                  <a:schemeClr val="tx2"/>
                </a:solidFill>
              </a:rPr>
              <a:t> </a:t>
            </a:r>
            <a:r>
              <a:rPr lang="en-GB" sz="1600" dirty="0" err="1">
                <a:solidFill>
                  <a:schemeClr val="tx2"/>
                </a:solidFill>
              </a:rPr>
              <a:t>sprieguma</a:t>
            </a:r>
            <a:r>
              <a:rPr lang="en-GB" sz="1600" dirty="0">
                <a:solidFill>
                  <a:schemeClr val="tx2"/>
                </a:solidFill>
              </a:rPr>
              <a:t> </a:t>
            </a:r>
            <a:r>
              <a:rPr lang="en-GB" sz="1600" dirty="0" err="1">
                <a:solidFill>
                  <a:schemeClr val="tx2"/>
                </a:solidFill>
              </a:rPr>
              <a:t>sistēmā</a:t>
            </a:r>
            <a:r>
              <a:rPr lang="en-GB" sz="1600" dirty="0">
                <a:solidFill>
                  <a:schemeClr val="tx2"/>
                </a:solidFill>
              </a:rPr>
              <a:t>.</a:t>
            </a:r>
            <a:endParaRPr lang="lv-LV" sz="1600" dirty="0">
              <a:solidFill>
                <a:schemeClr val="tx2"/>
              </a:solidFill>
            </a:endParaRPr>
          </a:p>
          <a:p>
            <a:pPr>
              <a:buFont typeface="Wingdings" pitchFamily="2" charset="2"/>
              <a:buNone/>
            </a:pPr>
            <a:endParaRPr lang="en-GB" sz="1600" dirty="0">
              <a:solidFill>
                <a:schemeClr val="tx2"/>
              </a:solidFill>
            </a:endParaRPr>
          </a:p>
          <a:p>
            <a:r>
              <a:rPr lang="en-GB" sz="1600" dirty="0" err="1">
                <a:solidFill>
                  <a:schemeClr val="tx2"/>
                </a:solidFill>
              </a:rPr>
              <a:t>Obligātā</a:t>
            </a:r>
            <a:r>
              <a:rPr lang="en-GB" sz="1600" dirty="0">
                <a:solidFill>
                  <a:schemeClr val="tx2"/>
                </a:solidFill>
              </a:rPr>
              <a:t> </a:t>
            </a:r>
            <a:r>
              <a:rPr lang="en-GB" sz="1600" dirty="0" err="1">
                <a:solidFill>
                  <a:schemeClr val="tx2"/>
                </a:solidFill>
              </a:rPr>
              <a:t>iepirkuma</a:t>
            </a:r>
            <a:r>
              <a:rPr lang="en-GB" sz="1600" dirty="0">
                <a:solidFill>
                  <a:schemeClr val="tx2"/>
                </a:solidFill>
              </a:rPr>
              <a:t> </a:t>
            </a:r>
            <a:r>
              <a:rPr lang="en-GB" sz="1600" dirty="0" err="1">
                <a:solidFill>
                  <a:schemeClr val="tx2"/>
                </a:solidFill>
              </a:rPr>
              <a:t>izmaksas</a:t>
            </a:r>
            <a:r>
              <a:rPr lang="en-GB" sz="1600" dirty="0">
                <a:solidFill>
                  <a:schemeClr val="tx2"/>
                </a:solidFill>
              </a:rPr>
              <a:t>:</a:t>
            </a:r>
          </a:p>
          <a:p>
            <a:pPr>
              <a:buFont typeface="Wingdings" pitchFamily="2" charset="2"/>
              <a:buNone/>
            </a:pPr>
            <a:r>
              <a:rPr lang="lv-LV" sz="1600" dirty="0">
                <a:solidFill>
                  <a:schemeClr val="tx2"/>
                </a:solidFill>
              </a:rPr>
              <a:t>	- </a:t>
            </a:r>
            <a:r>
              <a:rPr lang="en-GB" sz="1600" dirty="0" err="1">
                <a:solidFill>
                  <a:schemeClr val="tx2"/>
                </a:solidFill>
              </a:rPr>
              <a:t>Komponente</a:t>
            </a:r>
            <a:r>
              <a:rPr lang="en-GB" sz="1600" dirty="0">
                <a:solidFill>
                  <a:schemeClr val="tx2"/>
                </a:solidFill>
              </a:rPr>
              <a:t>, </a:t>
            </a:r>
            <a:r>
              <a:rPr lang="en-GB" sz="1600" dirty="0" err="1">
                <a:solidFill>
                  <a:schemeClr val="tx2"/>
                </a:solidFill>
              </a:rPr>
              <a:t>kas</a:t>
            </a:r>
            <a:r>
              <a:rPr lang="en-GB" sz="1600" dirty="0">
                <a:solidFill>
                  <a:schemeClr val="tx2"/>
                </a:solidFill>
              </a:rPr>
              <a:t> </a:t>
            </a:r>
            <a:r>
              <a:rPr lang="en-GB" sz="1600" dirty="0" err="1">
                <a:solidFill>
                  <a:schemeClr val="tx2"/>
                </a:solidFill>
              </a:rPr>
              <a:t>kompensē</a:t>
            </a:r>
            <a:r>
              <a:rPr lang="en-GB" sz="1600" dirty="0">
                <a:solidFill>
                  <a:schemeClr val="tx2"/>
                </a:solidFill>
              </a:rPr>
              <a:t> </a:t>
            </a:r>
            <a:r>
              <a:rPr lang="en-GB" sz="1600" dirty="0" err="1">
                <a:solidFill>
                  <a:schemeClr val="tx2"/>
                </a:solidFill>
              </a:rPr>
              <a:t>publiskā</a:t>
            </a:r>
            <a:r>
              <a:rPr lang="en-GB" sz="1600" dirty="0">
                <a:solidFill>
                  <a:schemeClr val="tx2"/>
                </a:solidFill>
              </a:rPr>
              <a:t> </a:t>
            </a:r>
            <a:r>
              <a:rPr lang="en-GB" sz="1600" dirty="0" err="1">
                <a:solidFill>
                  <a:schemeClr val="tx2"/>
                </a:solidFill>
              </a:rPr>
              <a:t>tirgotāja</a:t>
            </a:r>
            <a:r>
              <a:rPr lang="en-GB" sz="1600" dirty="0">
                <a:solidFill>
                  <a:schemeClr val="tx2"/>
                </a:solidFill>
              </a:rPr>
              <a:t> </a:t>
            </a:r>
            <a:r>
              <a:rPr lang="en-GB" sz="1600" dirty="0" err="1">
                <a:solidFill>
                  <a:schemeClr val="tx2"/>
                </a:solidFill>
              </a:rPr>
              <a:t>papildus</a:t>
            </a:r>
            <a:r>
              <a:rPr lang="en-GB" sz="1600" dirty="0">
                <a:solidFill>
                  <a:schemeClr val="tx2"/>
                </a:solidFill>
              </a:rPr>
              <a:t> </a:t>
            </a:r>
            <a:r>
              <a:rPr lang="en-GB" sz="1600" dirty="0" err="1">
                <a:solidFill>
                  <a:schemeClr val="tx2"/>
                </a:solidFill>
              </a:rPr>
              <a:t>izmaksas</a:t>
            </a:r>
            <a:r>
              <a:rPr lang="en-GB" sz="1600" dirty="0">
                <a:solidFill>
                  <a:schemeClr val="tx2"/>
                </a:solidFill>
              </a:rPr>
              <a:t>, </a:t>
            </a:r>
            <a:r>
              <a:rPr lang="en-GB" sz="1600" dirty="0" err="1">
                <a:solidFill>
                  <a:schemeClr val="tx2"/>
                </a:solidFill>
              </a:rPr>
              <a:t>iepērkot</a:t>
            </a:r>
            <a:r>
              <a:rPr lang="en-GB" sz="1600" dirty="0">
                <a:solidFill>
                  <a:schemeClr val="tx2"/>
                </a:solidFill>
              </a:rPr>
              <a:t> </a:t>
            </a:r>
            <a:r>
              <a:rPr lang="en-GB" sz="1600" dirty="0" err="1">
                <a:solidFill>
                  <a:schemeClr val="tx2"/>
                </a:solidFill>
              </a:rPr>
              <a:t>elektroenerģiju</a:t>
            </a:r>
            <a:r>
              <a:rPr lang="en-GB" sz="1600" dirty="0">
                <a:solidFill>
                  <a:schemeClr val="tx2"/>
                </a:solidFill>
              </a:rPr>
              <a:t>, </a:t>
            </a:r>
            <a:r>
              <a:rPr lang="en-GB" sz="1600" dirty="0" err="1">
                <a:solidFill>
                  <a:schemeClr val="tx2"/>
                </a:solidFill>
              </a:rPr>
              <a:t>kas</a:t>
            </a:r>
            <a:r>
              <a:rPr lang="en-GB" sz="1600" dirty="0">
                <a:solidFill>
                  <a:schemeClr val="tx2"/>
                </a:solidFill>
              </a:rPr>
              <a:t> </a:t>
            </a:r>
            <a:r>
              <a:rPr lang="en-GB" sz="1600" dirty="0" err="1">
                <a:solidFill>
                  <a:schemeClr val="tx2"/>
                </a:solidFill>
              </a:rPr>
              <a:t>ražota</a:t>
            </a:r>
            <a:r>
              <a:rPr lang="en-GB" sz="1600" dirty="0">
                <a:solidFill>
                  <a:schemeClr val="tx2"/>
                </a:solidFill>
              </a:rPr>
              <a:t> </a:t>
            </a:r>
            <a:r>
              <a:rPr lang="en-GB" sz="1600" dirty="0" err="1">
                <a:solidFill>
                  <a:schemeClr val="tx2"/>
                </a:solidFill>
              </a:rPr>
              <a:t>izmantojot</a:t>
            </a:r>
            <a:r>
              <a:rPr lang="en-GB" sz="1600" dirty="0">
                <a:solidFill>
                  <a:schemeClr val="tx2"/>
                </a:solidFill>
              </a:rPr>
              <a:t> </a:t>
            </a:r>
            <a:r>
              <a:rPr lang="en-GB" sz="1600" dirty="0" err="1">
                <a:solidFill>
                  <a:schemeClr val="tx2"/>
                </a:solidFill>
              </a:rPr>
              <a:t>atjaunojamos</a:t>
            </a:r>
            <a:r>
              <a:rPr lang="en-GB" sz="1600" dirty="0">
                <a:solidFill>
                  <a:schemeClr val="tx2"/>
                </a:solidFill>
              </a:rPr>
              <a:t> </a:t>
            </a:r>
            <a:r>
              <a:rPr lang="en-GB" sz="1600" dirty="0" err="1">
                <a:solidFill>
                  <a:schemeClr val="tx2"/>
                </a:solidFill>
              </a:rPr>
              <a:t>energoresursus</a:t>
            </a:r>
            <a:r>
              <a:rPr lang="en-GB" sz="1600" dirty="0">
                <a:solidFill>
                  <a:schemeClr val="tx2"/>
                </a:solidFill>
              </a:rPr>
              <a:t> un </a:t>
            </a:r>
            <a:r>
              <a:rPr lang="en-GB" sz="1600" dirty="0" err="1">
                <a:solidFill>
                  <a:schemeClr val="tx2"/>
                </a:solidFill>
              </a:rPr>
              <a:t>koģenerācijā</a:t>
            </a:r>
            <a:r>
              <a:rPr lang="en-GB" sz="1600" dirty="0">
                <a:solidFill>
                  <a:schemeClr val="tx2"/>
                </a:solidFill>
              </a:rPr>
              <a:t>, </a:t>
            </a:r>
            <a:r>
              <a:rPr lang="en-GB" sz="1600" dirty="0" err="1">
                <a:solidFill>
                  <a:schemeClr val="tx2"/>
                </a:solidFill>
              </a:rPr>
              <a:t>obligātā</a:t>
            </a:r>
            <a:r>
              <a:rPr lang="en-GB" sz="1600" dirty="0">
                <a:solidFill>
                  <a:schemeClr val="tx2"/>
                </a:solidFill>
              </a:rPr>
              <a:t> </a:t>
            </a:r>
            <a:r>
              <a:rPr lang="en-GB" sz="1600" dirty="0" err="1">
                <a:solidFill>
                  <a:schemeClr val="tx2"/>
                </a:solidFill>
              </a:rPr>
              <a:t>iepirkuma</a:t>
            </a:r>
            <a:r>
              <a:rPr lang="en-GB" sz="1600" dirty="0">
                <a:solidFill>
                  <a:schemeClr val="tx2"/>
                </a:solidFill>
              </a:rPr>
              <a:t> </a:t>
            </a:r>
            <a:r>
              <a:rPr lang="en-GB" sz="1600" dirty="0" err="1">
                <a:solidFill>
                  <a:schemeClr val="tx2"/>
                </a:solidFill>
              </a:rPr>
              <a:t>ietvaros</a:t>
            </a:r>
            <a:r>
              <a:rPr lang="en-GB" sz="1600" dirty="0">
                <a:solidFill>
                  <a:schemeClr val="tx2"/>
                </a:solidFill>
              </a:rPr>
              <a:t> par </a:t>
            </a:r>
            <a:r>
              <a:rPr lang="en-GB" sz="1600" dirty="0" err="1">
                <a:solidFill>
                  <a:schemeClr val="tx2"/>
                </a:solidFill>
              </a:rPr>
              <a:t>paaugstinātu</a:t>
            </a:r>
            <a:r>
              <a:rPr lang="en-GB" sz="1600" dirty="0">
                <a:solidFill>
                  <a:schemeClr val="tx2"/>
                </a:solidFill>
              </a:rPr>
              <a:t> </a:t>
            </a:r>
            <a:r>
              <a:rPr lang="en-GB" sz="1600" dirty="0" err="1">
                <a:solidFill>
                  <a:schemeClr val="tx2"/>
                </a:solidFill>
              </a:rPr>
              <a:t>iepirkuma</a:t>
            </a:r>
            <a:r>
              <a:rPr lang="en-GB" sz="1600" dirty="0">
                <a:solidFill>
                  <a:schemeClr val="tx2"/>
                </a:solidFill>
              </a:rPr>
              <a:t> </a:t>
            </a:r>
            <a:r>
              <a:rPr lang="en-GB" sz="1600" dirty="0" err="1">
                <a:solidFill>
                  <a:schemeClr val="tx2"/>
                </a:solidFill>
              </a:rPr>
              <a:t>cenu</a:t>
            </a:r>
            <a:r>
              <a:rPr lang="en-GB" sz="1600" dirty="0">
                <a:solidFill>
                  <a:schemeClr val="tx2"/>
                </a:solidFill>
              </a:rPr>
              <a:t>. </a:t>
            </a:r>
            <a:r>
              <a:rPr lang="en-GB" sz="1600" dirty="0" err="1">
                <a:solidFill>
                  <a:schemeClr val="tx2"/>
                </a:solidFill>
              </a:rPr>
              <a:t>Komponenti</a:t>
            </a:r>
            <a:r>
              <a:rPr lang="en-GB" sz="1600" dirty="0">
                <a:solidFill>
                  <a:schemeClr val="tx2"/>
                </a:solidFill>
              </a:rPr>
              <a:t> </a:t>
            </a:r>
            <a:r>
              <a:rPr lang="en-GB" sz="1600" dirty="0" err="1">
                <a:solidFill>
                  <a:schemeClr val="tx2"/>
                </a:solidFill>
              </a:rPr>
              <a:t>maksā</a:t>
            </a:r>
            <a:r>
              <a:rPr lang="en-GB" sz="1600" dirty="0">
                <a:solidFill>
                  <a:schemeClr val="tx2"/>
                </a:solidFill>
              </a:rPr>
              <a:t> </a:t>
            </a:r>
            <a:r>
              <a:rPr lang="en-GB" sz="1600" b="1" u="sng" dirty="0" err="1">
                <a:solidFill>
                  <a:schemeClr val="folHlink"/>
                </a:solidFill>
              </a:rPr>
              <a:t>visi</a:t>
            </a:r>
            <a:r>
              <a:rPr lang="en-GB" sz="1600" dirty="0">
                <a:solidFill>
                  <a:schemeClr val="tx2"/>
                </a:solidFill>
              </a:rPr>
              <a:t> </a:t>
            </a:r>
            <a:r>
              <a:rPr lang="en-GB" sz="1600" dirty="0" err="1">
                <a:solidFill>
                  <a:schemeClr val="tx2"/>
                </a:solidFill>
              </a:rPr>
              <a:t>Latvijas</a:t>
            </a:r>
            <a:r>
              <a:rPr lang="en-GB" sz="1600" dirty="0">
                <a:solidFill>
                  <a:schemeClr val="tx2"/>
                </a:solidFill>
              </a:rPr>
              <a:t> </a:t>
            </a:r>
            <a:r>
              <a:rPr lang="en-GB" sz="1600" dirty="0" err="1">
                <a:solidFill>
                  <a:schemeClr val="tx2"/>
                </a:solidFill>
              </a:rPr>
              <a:t>elektroenerģijas</a:t>
            </a:r>
            <a:r>
              <a:rPr lang="en-GB" sz="1600" dirty="0">
                <a:solidFill>
                  <a:schemeClr val="tx2"/>
                </a:solidFill>
              </a:rPr>
              <a:t> </a:t>
            </a:r>
            <a:r>
              <a:rPr lang="en-GB" sz="1600" dirty="0" err="1">
                <a:solidFill>
                  <a:schemeClr val="tx2"/>
                </a:solidFill>
              </a:rPr>
              <a:t>lietotāji</a:t>
            </a:r>
            <a:r>
              <a:rPr lang="en-GB" sz="1600" dirty="0">
                <a:solidFill>
                  <a:schemeClr val="tx2"/>
                </a:solidFill>
              </a:rPr>
              <a:t>.</a:t>
            </a:r>
          </a:p>
        </p:txBody>
      </p:sp>
      <p:pic>
        <p:nvPicPr>
          <p:cNvPr id="7" name="Picture 6"/>
          <p:cNvPicPr>
            <a:picLocks noChangeAspect="1" noChangeArrowheads="1"/>
          </p:cNvPicPr>
          <p:nvPr/>
        </p:nvPicPr>
        <p:blipFill>
          <a:blip r:embed="rId2" cstate="print"/>
          <a:srcRect/>
          <a:stretch>
            <a:fillRect/>
          </a:stretch>
        </p:blipFill>
        <p:spPr bwMode="auto">
          <a:xfrm>
            <a:off x="7572396" y="214290"/>
            <a:ext cx="1392125" cy="311402"/>
          </a:xfrm>
          <a:prstGeom prst="rect">
            <a:avLst/>
          </a:prstGeom>
          <a:noFill/>
          <a:ln w="9525">
            <a:noFill/>
            <a:miter lim="800000"/>
            <a:headEnd/>
            <a:tailEnd/>
          </a:ln>
          <a:effectLst>
            <a:outerShdw blurRad="342900" dist="50800" dir="5400000" algn="ctr" rotWithShape="0">
              <a:srgbClr val="000000">
                <a:alpha val="83000"/>
              </a:srgbClr>
            </a:outerShdw>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p:cNvSpPr>
            <a:spLocks noGrp="1"/>
          </p:cNvSpPr>
          <p:nvPr>
            <p:ph type="dt" sz="half" idx="10"/>
          </p:nvPr>
        </p:nvSpPr>
        <p:spPr/>
        <p:txBody>
          <a:bodyPr/>
          <a:lstStyle/>
          <a:p>
            <a:r>
              <a:rPr lang="lv-LV"/>
              <a:t>2001.g.21.jan.</a:t>
            </a:r>
            <a:endParaRPr lang="en-US"/>
          </a:p>
        </p:txBody>
      </p:sp>
      <p:sp>
        <p:nvSpPr>
          <p:cNvPr id="6" name="Footer Placeholder 4"/>
          <p:cNvSpPr>
            <a:spLocks noGrp="1"/>
          </p:cNvSpPr>
          <p:nvPr>
            <p:ph type="ftr" sz="quarter" idx="11"/>
          </p:nvPr>
        </p:nvSpPr>
        <p:spPr/>
        <p:txBody>
          <a:bodyPr/>
          <a:lstStyle/>
          <a:p>
            <a:r>
              <a:rPr lang="en-US"/>
              <a:t>Elektrības Izmaksas Attīstība: 2011.g.</a:t>
            </a:r>
          </a:p>
        </p:txBody>
      </p:sp>
      <p:sp>
        <p:nvSpPr>
          <p:cNvPr id="7" name="Slide Number Placeholder 5"/>
          <p:cNvSpPr>
            <a:spLocks noGrp="1"/>
          </p:cNvSpPr>
          <p:nvPr>
            <p:ph type="sldNum" sz="quarter" idx="12"/>
          </p:nvPr>
        </p:nvSpPr>
        <p:spPr/>
        <p:txBody>
          <a:bodyPr/>
          <a:lstStyle/>
          <a:p>
            <a:fld id="{463C1C38-BB3D-4FD8-949C-22D69382A28B}" type="slidenum">
              <a:rPr lang="en-US"/>
              <a:pPr/>
              <a:t>4</a:t>
            </a:fld>
            <a:endParaRPr lang="en-US"/>
          </a:p>
        </p:txBody>
      </p:sp>
      <p:sp>
        <p:nvSpPr>
          <p:cNvPr id="1026" name="Rectangle 2"/>
          <p:cNvSpPr>
            <a:spLocks noGrp="1" noChangeArrowheads="1"/>
          </p:cNvSpPr>
          <p:nvPr>
            <p:ph type="title"/>
          </p:nvPr>
        </p:nvSpPr>
        <p:spPr bwMode="auto">
          <a:xfrm>
            <a:off x="685800" y="990600"/>
            <a:ext cx="7772400" cy="533400"/>
          </a:xfrm>
          <a:noFill/>
          <a:ln>
            <a:miter lim="800000"/>
            <a:headEnd/>
            <a:tailEnd/>
          </a:ln>
        </p:spPr>
        <p:txBody>
          <a:bodyPr vert="horz" wrap="square" lIns="91440" tIns="45720" rIns="91440" bIns="45720" numCol="1" anchor="t" anchorCtr="0" compatLnSpc="1">
            <a:prstTxWarp prst="textNoShape">
              <a:avLst/>
            </a:prstTxWarp>
          </a:bodyPr>
          <a:lstStyle/>
          <a:p>
            <a:r>
              <a:rPr lang="lv-LV" sz="2800"/>
              <a:t>No kā sastāv elektrības tarifs?</a:t>
            </a:r>
            <a:endParaRPr lang="en-GB" sz="2800"/>
          </a:p>
        </p:txBody>
      </p:sp>
      <p:pic>
        <p:nvPicPr>
          <p:cNvPr id="1030" name="Picture 6" descr="http://www.latvenergo.lv/pls/portal/docs/PAGE/LATVIAN/IMAGES/gala_tarifs.jpg"/>
          <p:cNvPicPr>
            <a:picLocks noChangeAspect="1" noChangeArrowheads="1"/>
          </p:cNvPicPr>
          <p:nvPr/>
        </p:nvPicPr>
        <p:blipFill>
          <a:blip r:embed="rId3"/>
          <a:srcRect/>
          <a:stretch>
            <a:fillRect/>
          </a:stretch>
        </p:blipFill>
        <p:spPr bwMode="auto">
          <a:xfrm>
            <a:off x="3428992" y="1999355"/>
            <a:ext cx="5486408" cy="4093470"/>
          </a:xfrm>
          <a:prstGeom prst="rect">
            <a:avLst/>
          </a:prstGeom>
          <a:noFill/>
        </p:spPr>
      </p:pic>
      <p:sp>
        <p:nvSpPr>
          <p:cNvPr id="1032" name="Text Box 8"/>
          <p:cNvSpPr txBox="1">
            <a:spLocks noChangeArrowheads="1"/>
          </p:cNvSpPr>
          <p:nvPr/>
        </p:nvSpPr>
        <p:spPr bwMode="auto">
          <a:xfrm>
            <a:off x="428596" y="2071678"/>
            <a:ext cx="2667000" cy="4031873"/>
          </a:xfrm>
          <a:prstGeom prst="rect">
            <a:avLst/>
          </a:prstGeom>
          <a:noFill/>
          <a:ln w="9525">
            <a:noFill/>
            <a:miter lim="800000"/>
            <a:headEnd/>
            <a:tailEnd/>
          </a:ln>
          <a:effectLst/>
        </p:spPr>
        <p:txBody>
          <a:bodyPr wrap="square">
            <a:spAutoFit/>
          </a:bodyPr>
          <a:lstStyle/>
          <a:p>
            <a:r>
              <a:rPr lang="en-GB" sz="1600" dirty="0" err="1">
                <a:solidFill>
                  <a:schemeClr val="tx2"/>
                </a:solidFill>
                <a:latin typeface="Times New Roman" pitchFamily="18" charset="0"/>
              </a:rPr>
              <a:t>Elektroenerģijas</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cena</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sastāv</a:t>
            </a:r>
            <a:r>
              <a:rPr lang="en-GB" sz="1600" dirty="0">
                <a:solidFill>
                  <a:schemeClr val="tx2"/>
                </a:solidFill>
                <a:latin typeface="Times New Roman" pitchFamily="18" charset="0"/>
              </a:rPr>
              <a:t> no </a:t>
            </a:r>
            <a:r>
              <a:rPr lang="en-GB" sz="1600" dirty="0" err="1">
                <a:solidFill>
                  <a:schemeClr val="tx2"/>
                </a:solidFill>
                <a:latin typeface="Times New Roman" pitchFamily="18" charset="0"/>
              </a:rPr>
              <a:t>vairākām</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komponentēm</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kuru</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izmaiņas</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ietekmē</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pašu</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elektroenerģijas</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cenu</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Savukārt</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tarifā</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kurš</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tiek</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piemērots</a:t>
            </a:r>
            <a:r>
              <a:rPr lang="en-GB" sz="1600" dirty="0">
                <a:solidFill>
                  <a:schemeClr val="tx2"/>
                </a:solidFill>
                <a:latin typeface="Times New Roman" pitchFamily="18" charset="0"/>
              </a:rPr>
              <a:t> gala </a:t>
            </a:r>
            <a:r>
              <a:rPr lang="en-GB" sz="1600" dirty="0" err="1">
                <a:solidFill>
                  <a:schemeClr val="tx2"/>
                </a:solidFill>
                <a:latin typeface="Times New Roman" pitchFamily="18" charset="0"/>
              </a:rPr>
              <a:t>patērētājam</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vēl</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tiek</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iekļauta</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arī</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valdības</a:t>
            </a:r>
            <a:r>
              <a:rPr lang="en-GB" sz="1600" dirty="0">
                <a:solidFill>
                  <a:schemeClr val="tx2"/>
                </a:solidFill>
                <a:latin typeface="Times New Roman" pitchFamily="18" charset="0"/>
              </a:rPr>
              <a:t> </a:t>
            </a:r>
            <a:r>
              <a:rPr lang="en-GB" sz="1600" b="1" u="sng" dirty="0" err="1">
                <a:solidFill>
                  <a:schemeClr val="folHlink"/>
                </a:solidFill>
                <a:latin typeface="Times New Roman" pitchFamily="18" charset="0"/>
              </a:rPr>
              <a:t>noteiktā</a:t>
            </a:r>
            <a:r>
              <a:rPr lang="en-GB" sz="1600" b="1" u="sng" dirty="0">
                <a:solidFill>
                  <a:schemeClr val="folHlink"/>
                </a:solidFill>
                <a:latin typeface="Times New Roman" pitchFamily="18" charset="0"/>
              </a:rPr>
              <a:t> </a:t>
            </a:r>
            <a:r>
              <a:rPr lang="en-GB" sz="1600" b="1" u="sng" dirty="0" err="1">
                <a:solidFill>
                  <a:schemeClr val="folHlink"/>
                </a:solidFill>
                <a:latin typeface="Times New Roman" pitchFamily="18" charset="0"/>
              </a:rPr>
              <a:t>obligātā</a:t>
            </a:r>
            <a:r>
              <a:rPr lang="en-GB" sz="1600" b="1" u="sng" dirty="0">
                <a:solidFill>
                  <a:schemeClr val="folHlink"/>
                </a:solidFill>
                <a:latin typeface="Times New Roman" pitchFamily="18" charset="0"/>
              </a:rPr>
              <a:t> </a:t>
            </a:r>
            <a:r>
              <a:rPr lang="en-GB" sz="1600" b="1" u="sng" dirty="0" err="1">
                <a:solidFill>
                  <a:schemeClr val="folHlink"/>
                </a:solidFill>
                <a:latin typeface="Times New Roman" pitchFamily="18" charset="0"/>
              </a:rPr>
              <a:t>iepirkuma</a:t>
            </a:r>
            <a:r>
              <a:rPr lang="en-GB" sz="1600" b="1" u="sng" dirty="0">
                <a:solidFill>
                  <a:schemeClr val="folHlink"/>
                </a:solidFill>
                <a:latin typeface="Times New Roman" pitchFamily="18" charset="0"/>
              </a:rPr>
              <a:t> </a:t>
            </a:r>
            <a:r>
              <a:rPr lang="en-GB" sz="1600" b="1" u="sng" dirty="0" err="1">
                <a:solidFill>
                  <a:schemeClr val="folHlink"/>
                </a:solidFill>
                <a:latin typeface="Times New Roman" pitchFamily="18" charset="0"/>
              </a:rPr>
              <a:t>komponente</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tirdzniecības</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izmaksas</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kā</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arī</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pārvades</a:t>
            </a:r>
            <a:r>
              <a:rPr lang="en-GB" sz="1600" dirty="0">
                <a:solidFill>
                  <a:schemeClr val="tx2"/>
                </a:solidFill>
                <a:latin typeface="Times New Roman" pitchFamily="18" charset="0"/>
              </a:rPr>
              <a:t> un </a:t>
            </a:r>
            <a:r>
              <a:rPr lang="en-GB" sz="1600" dirty="0" err="1">
                <a:solidFill>
                  <a:schemeClr val="tx2"/>
                </a:solidFill>
                <a:latin typeface="Times New Roman" pitchFamily="18" charset="0"/>
              </a:rPr>
              <a:t>sadales</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sistēmu</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pakalpojumu</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tarifi</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Šajos</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divos</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grafikos</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ir</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uzskatāmi</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attēlota</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cenu</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veidošanās</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struktūra</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gan</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pašai</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elektroenerģijas</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cenai</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gan</a:t>
            </a:r>
            <a:r>
              <a:rPr lang="en-GB" sz="1600" dirty="0">
                <a:solidFill>
                  <a:schemeClr val="tx2"/>
                </a:solidFill>
                <a:latin typeface="Times New Roman" pitchFamily="18" charset="0"/>
              </a:rPr>
              <a:t> </a:t>
            </a:r>
            <a:r>
              <a:rPr lang="en-GB" sz="1600" dirty="0" err="1">
                <a:solidFill>
                  <a:schemeClr val="tx2"/>
                </a:solidFill>
                <a:latin typeface="Times New Roman" pitchFamily="18" charset="0"/>
              </a:rPr>
              <a:t>arī</a:t>
            </a:r>
            <a:r>
              <a:rPr lang="en-GB" sz="1600" dirty="0">
                <a:solidFill>
                  <a:schemeClr val="tx2"/>
                </a:solidFill>
                <a:latin typeface="Times New Roman" pitchFamily="18" charset="0"/>
              </a:rPr>
              <a:t> gala </a:t>
            </a:r>
            <a:r>
              <a:rPr lang="en-GB" sz="1600" dirty="0" err="1">
                <a:solidFill>
                  <a:schemeClr val="tx2"/>
                </a:solidFill>
                <a:latin typeface="Times New Roman" pitchFamily="18" charset="0"/>
              </a:rPr>
              <a:t>tarifam</a:t>
            </a:r>
            <a:r>
              <a:rPr lang="en-GB" sz="1600" dirty="0">
                <a:solidFill>
                  <a:schemeClr val="tx2"/>
                </a:solidFill>
                <a:latin typeface="Times New Roman" pitchFamily="18" charset="0"/>
              </a:rPr>
              <a:t>.</a:t>
            </a:r>
          </a:p>
        </p:txBody>
      </p:sp>
      <p:pic>
        <p:nvPicPr>
          <p:cNvPr id="8" name="Picture 7"/>
          <p:cNvPicPr>
            <a:picLocks noChangeAspect="1" noChangeArrowheads="1"/>
          </p:cNvPicPr>
          <p:nvPr/>
        </p:nvPicPr>
        <p:blipFill>
          <a:blip r:embed="rId4" cstate="print"/>
          <a:srcRect/>
          <a:stretch>
            <a:fillRect/>
          </a:stretch>
        </p:blipFill>
        <p:spPr bwMode="auto">
          <a:xfrm>
            <a:off x="7500958" y="214290"/>
            <a:ext cx="1392125" cy="311402"/>
          </a:xfrm>
          <a:prstGeom prst="rect">
            <a:avLst/>
          </a:prstGeom>
          <a:noFill/>
          <a:ln w="9525">
            <a:noFill/>
            <a:miter lim="800000"/>
            <a:headEnd/>
            <a:tailEnd/>
          </a:ln>
          <a:effectLst>
            <a:outerShdw blurRad="342900" dist="50800" dir="5400000" algn="ctr" rotWithShape="0">
              <a:srgbClr val="000000">
                <a:alpha val="83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lv-LV"/>
              <a:t>2001.g.21.jan.</a:t>
            </a:r>
            <a:endParaRPr lang="en-US"/>
          </a:p>
        </p:txBody>
      </p:sp>
      <p:sp>
        <p:nvSpPr>
          <p:cNvPr id="5" name="Footer Placeholder 4"/>
          <p:cNvSpPr>
            <a:spLocks noGrp="1"/>
          </p:cNvSpPr>
          <p:nvPr>
            <p:ph type="ftr" sz="quarter" idx="11"/>
          </p:nvPr>
        </p:nvSpPr>
        <p:spPr/>
        <p:txBody>
          <a:bodyPr/>
          <a:lstStyle/>
          <a:p>
            <a:r>
              <a:rPr lang="en-US"/>
              <a:t>Elektrības Izmaksas Attīstība: 2011.g.</a:t>
            </a:r>
          </a:p>
        </p:txBody>
      </p:sp>
      <p:sp>
        <p:nvSpPr>
          <p:cNvPr id="6" name="Slide Number Placeholder 5"/>
          <p:cNvSpPr>
            <a:spLocks noGrp="1"/>
          </p:cNvSpPr>
          <p:nvPr>
            <p:ph type="sldNum" sz="quarter" idx="12"/>
          </p:nvPr>
        </p:nvSpPr>
        <p:spPr/>
        <p:txBody>
          <a:bodyPr/>
          <a:lstStyle/>
          <a:p>
            <a:fld id="{42A3A1A3-6D2A-49B4-A905-963936E29F45}" type="slidenum">
              <a:rPr lang="en-US"/>
              <a:pPr/>
              <a:t>5</a:t>
            </a:fld>
            <a:endParaRPr lang="en-US"/>
          </a:p>
        </p:txBody>
      </p:sp>
      <p:sp>
        <p:nvSpPr>
          <p:cNvPr id="5122" name="Rectangle 2"/>
          <p:cNvSpPr>
            <a:spLocks noGrp="1" noChangeArrowheads="1"/>
          </p:cNvSpPr>
          <p:nvPr>
            <p:ph type="title"/>
          </p:nvPr>
        </p:nvSpPr>
        <p:spPr bwMode="auto">
          <a:xfrm>
            <a:off x="685800" y="914400"/>
            <a:ext cx="7772400" cy="533400"/>
          </a:xfrm>
          <a:noFill/>
          <a:ln>
            <a:miter lim="800000"/>
            <a:headEnd/>
            <a:tailEnd/>
          </a:ln>
        </p:spPr>
        <p:txBody>
          <a:bodyPr vert="horz" wrap="square" lIns="91440" tIns="45720" rIns="91440" bIns="45720" numCol="1" anchor="t" anchorCtr="0" compatLnSpc="1">
            <a:prstTxWarp prst="textNoShape">
              <a:avLst/>
            </a:prstTxWarp>
          </a:bodyPr>
          <a:lstStyle/>
          <a:p>
            <a:r>
              <a:rPr lang="lv-LV" sz="2800"/>
              <a:t>No kā sastāv elektrības tarifs?</a:t>
            </a:r>
            <a:endParaRPr lang="en-GB" sz="2800"/>
          </a:p>
        </p:txBody>
      </p:sp>
      <p:sp>
        <p:nvSpPr>
          <p:cNvPr id="5123" name="Rectangle 3"/>
          <p:cNvSpPr>
            <a:spLocks noGrp="1" noChangeArrowheads="1"/>
          </p:cNvSpPr>
          <p:nvPr>
            <p:ph type="body" idx="1"/>
          </p:nvPr>
        </p:nvSpPr>
        <p:spPr>
          <a:xfrm>
            <a:off x="652463" y="1905000"/>
            <a:ext cx="8110537" cy="4191000"/>
          </a:xfrm>
        </p:spPr>
        <p:txBody>
          <a:bodyPr/>
          <a:lstStyle/>
          <a:p>
            <a:pPr>
              <a:lnSpc>
                <a:spcPct val="90000"/>
              </a:lnSpc>
            </a:pPr>
            <a:r>
              <a:rPr lang="en-GB" sz="1600">
                <a:solidFill>
                  <a:schemeClr val="tx2"/>
                </a:solidFill>
              </a:rPr>
              <a:t>Elektroenerģijas cenu Latvijā ietekmē vairāki būtiski faktori, kuru izmaksām mainoties, mainās arī elektroenerģijas cena Latvijā:</a:t>
            </a:r>
            <a:endParaRPr lang="lv-LV" sz="1600">
              <a:solidFill>
                <a:schemeClr val="tx2"/>
              </a:solidFill>
            </a:endParaRPr>
          </a:p>
          <a:p>
            <a:pPr>
              <a:lnSpc>
                <a:spcPct val="90000"/>
              </a:lnSpc>
              <a:buFont typeface="Wingdings" pitchFamily="2" charset="2"/>
              <a:buNone/>
            </a:pPr>
            <a:r>
              <a:rPr lang="lv-LV" sz="1800">
                <a:solidFill>
                  <a:schemeClr val="tx2"/>
                </a:solidFill>
              </a:rPr>
              <a:t>	</a:t>
            </a:r>
            <a:r>
              <a:rPr lang="en-GB" sz="1800">
                <a:solidFill>
                  <a:schemeClr val="tx2"/>
                </a:solidFill>
              </a:rPr>
              <a:t>1) CO</a:t>
            </a:r>
            <a:r>
              <a:rPr lang="en-GB" sz="1800" baseline="-30000">
                <a:solidFill>
                  <a:schemeClr val="tx2"/>
                </a:solidFill>
              </a:rPr>
              <a:t>2</a:t>
            </a:r>
            <a:r>
              <a:rPr lang="en-GB" sz="1800">
                <a:solidFill>
                  <a:schemeClr val="tx2"/>
                </a:solidFill>
              </a:rPr>
              <a:t> EMISIJAS KVOTU CENAS </a:t>
            </a:r>
          </a:p>
          <a:p>
            <a:pPr lvl="1">
              <a:lnSpc>
                <a:spcPct val="90000"/>
              </a:lnSpc>
              <a:buFont typeface="Wingdings" pitchFamily="2" charset="2"/>
              <a:buNone/>
            </a:pPr>
            <a:r>
              <a:rPr lang="lv-LV" sz="1600">
                <a:solidFill>
                  <a:schemeClr val="tx2"/>
                </a:solidFill>
              </a:rPr>
              <a:t>	- </a:t>
            </a:r>
            <a:r>
              <a:rPr lang="en-GB" sz="1600">
                <a:solidFill>
                  <a:schemeClr val="tx2"/>
                </a:solidFill>
              </a:rPr>
              <a:t>CO</a:t>
            </a:r>
            <a:r>
              <a:rPr lang="en-GB" sz="1600" baseline="-30000">
                <a:solidFill>
                  <a:schemeClr val="tx2"/>
                </a:solidFill>
              </a:rPr>
              <a:t>2</a:t>
            </a:r>
            <a:r>
              <a:rPr lang="en-GB" sz="1600">
                <a:solidFill>
                  <a:schemeClr val="tx2"/>
                </a:solidFill>
              </a:rPr>
              <a:t> emisijas kvotu cenas ir būtisks izdevumu postenis visiem elektroenerģijas ražotājiem, kuri elektroenerģijas ražošanai kā resursu izmanto fosilo kurināmo – gāzi, ogles, degakmeni vai naftu. </a:t>
            </a:r>
            <a:endParaRPr lang="lv-LV" sz="1600">
              <a:solidFill>
                <a:schemeClr val="tx2"/>
              </a:solidFill>
            </a:endParaRPr>
          </a:p>
          <a:p>
            <a:pPr lvl="1">
              <a:lnSpc>
                <a:spcPct val="90000"/>
              </a:lnSpc>
              <a:buFont typeface="Wingdings" pitchFamily="2" charset="2"/>
              <a:buNone/>
            </a:pPr>
            <a:r>
              <a:rPr lang="en-GB" sz="1600">
                <a:solidFill>
                  <a:schemeClr val="tx2"/>
                </a:solidFill>
              </a:rPr>
              <a:t>2) GĀZES CENA </a:t>
            </a:r>
          </a:p>
          <a:p>
            <a:pPr lvl="1">
              <a:lnSpc>
                <a:spcPct val="90000"/>
              </a:lnSpc>
              <a:buFont typeface="Wingdings" pitchFamily="2" charset="2"/>
              <a:buNone/>
            </a:pPr>
            <a:r>
              <a:rPr lang="lv-LV" sz="1600">
                <a:solidFill>
                  <a:schemeClr val="tx2"/>
                </a:solidFill>
              </a:rPr>
              <a:t>	- </a:t>
            </a:r>
            <a:r>
              <a:rPr lang="en-GB" sz="1600">
                <a:solidFill>
                  <a:schemeClr val="tx2"/>
                </a:solidFill>
              </a:rPr>
              <a:t>AS "Latvenergo" dabasgāzi elektroenerģijas ražošanai savās termoelektrostacijās iepērk no AS "Latvijas gāze", kas katru mēnesi aprēķina gala tirdzniecības cenu atbilstoši iepriekšējo 9 mēnešu mazuta un dīzeļdegvielas kotācijai. Līdz ar to gāzes cenas izmaiņas Latvijas patērētājiem atpaliek no pasaules kurināmā aktuālajām cenu svārstībām</a:t>
            </a:r>
            <a:r>
              <a:rPr lang="lv-LV" sz="1600">
                <a:solidFill>
                  <a:schemeClr val="tx2"/>
                </a:solidFill>
              </a:rPr>
              <a:t>.</a:t>
            </a:r>
          </a:p>
          <a:p>
            <a:pPr lvl="1">
              <a:lnSpc>
                <a:spcPct val="90000"/>
              </a:lnSpc>
              <a:buFont typeface="Wingdings" pitchFamily="2" charset="2"/>
              <a:buNone/>
            </a:pPr>
            <a:r>
              <a:rPr lang="en-GB" sz="1600">
                <a:solidFill>
                  <a:schemeClr val="tx2"/>
                </a:solidFill>
              </a:rPr>
              <a:t>3)</a:t>
            </a:r>
            <a:r>
              <a:rPr lang="en-GB" sz="1600" b="1">
                <a:solidFill>
                  <a:schemeClr val="folHlink"/>
                </a:solidFill>
              </a:rPr>
              <a:t> NO  ATJAUNOJAMIEM ENERGORESURSIEM UN KOĢENERĀCIJĀ  SARAŽOTĀS ELEKTROENERĢIJAS OBLIGĀTĀ IEPIRKUMA CENA (valdības noteikta)</a:t>
            </a:r>
            <a:endParaRPr lang="en-GB" sz="1400">
              <a:solidFill>
                <a:schemeClr val="tx2"/>
              </a:solidFill>
            </a:endParaRPr>
          </a:p>
        </p:txBody>
      </p:sp>
      <p:pic>
        <p:nvPicPr>
          <p:cNvPr id="7" name="Picture 6"/>
          <p:cNvPicPr>
            <a:picLocks noChangeAspect="1" noChangeArrowheads="1"/>
          </p:cNvPicPr>
          <p:nvPr/>
        </p:nvPicPr>
        <p:blipFill>
          <a:blip r:embed="rId2" cstate="print"/>
          <a:srcRect/>
          <a:stretch>
            <a:fillRect/>
          </a:stretch>
        </p:blipFill>
        <p:spPr bwMode="auto">
          <a:xfrm>
            <a:off x="7572396" y="285728"/>
            <a:ext cx="1392125" cy="311402"/>
          </a:xfrm>
          <a:prstGeom prst="rect">
            <a:avLst/>
          </a:prstGeom>
          <a:noFill/>
          <a:ln w="9525">
            <a:noFill/>
            <a:miter lim="800000"/>
            <a:headEnd/>
            <a:tailEnd/>
          </a:ln>
          <a:effectLst>
            <a:outerShdw blurRad="342900" dist="50800" dir="5400000" algn="ctr" rotWithShape="0">
              <a:srgbClr val="000000">
                <a:alpha val="83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lv-LV"/>
              <a:t>2001.g.21.jan.</a:t>
            </a:r>
            <a:endParaRPr lang="en-US"/>
          </a:p>
        </p:txBody>
      </p:sp>
      <p:sp>
        <p:nvSpPr>
          <p:cNvPr id="5" name="Footer Placeholder 4"/>
          <p:cNvSpPr>
            <a:spLocks noGrp="1"/>
          </p:cNvSpPr>
          <p:nvPr>
            <p:ph type="ftr" sz="quarter" idx="11"/>
          </p:nvPr>
        </p:nvSpPr>
        <p:spPr/>
        <p:txBody>
          <a:bodyPr/>
          <a:lstStyle/>
          <a:p>
            <a:r>
              <a:rPr lang="en-US"/>
              <a:t>Elektrības Izmaksas Attīstība: 2011.g.</a:t>
            </a:r>
          </a:p>
        </p:txBody>
      </p:sp>
      <p:sp>
        <p:nvSpPr>
          <p:cNvPr id="6" name="Slide Number Placeholder 5"/>
          <p:cNvSpPr>
            <a:spLocks noGrp="1"/>
          </p:cNvSpPr>
          <p:nvPr>
            <p:ph type="sldNum" sz="quarter" idx="12"/>
          </p:nvPr>
        </p:nvSpPr>
        <p:spPr/>
        <p:txBody>
          <a:bodyPr/>
          <a:lstStyle/>
          <a:p>
            <a:fld id="{99E40CD5-F049-4D59-A019-A6AA1DED9911}" type="slidenum">
              <a:rPr lang="en-US"/>
              <a:pPr/>
              <a:t>6</a:t>
            </a:fld>
            <a:endParaRPr lang="en-US"/>
          </a:p>
        </p:txBody>
      </p:sp>
      <p:sp>
        <p:nvSpPr>
          <p:cNvPr id="7170" name="Rectangle 2"/>
          <p:cNvSpPr>
            <a:spLocks noGrp="1" noChangeArrowheads="1"/>
          </p:cNvSpPr>
          <p:nvPr>
            <p:ph type="title"/>
          </p:nvPr>
        </p:nvSpPr>
        <p:spPr bwMode="auto">
          <a:xfrm>
            <a:off x="685800" y="990600"/>
            <a:ext cx="7772400" cy="609600"/>
          </a:xfrm>
          <a:noFill/>
          <a:ln>
            <a:miter lim="800000"/>
            <a:headEnd/>
            <a:tailEnd/>
          </a:ln>
        </p:spPr>
        <p:txBody>
          <a:bodyPr vert="horz" wrap="square" lIns="91440" tIns="45720" rIns="91440" bIns="45720" numCol="1" anchor="t" anchorCtr="0" compatLnSpc="1">
            <a:prstTxWarp prst="textNoShape">
              <a:avLst/>
            </a:prstTxWarp>
          </a:bodyPr>
          <a:lstStyle/>
          <a:p>
            <a:r>
              <a:rPr lang="lv-LV" sz="2800"/>
              <a:t>No kā sastāv elektrības tarifs?</a:t>
            </a:r>
            <a:endParaRPr lang="en-GB" sz="2800"/>
          </a:p>
        </p:txBody>
      </p:sp>
      <p:sp>
        <p:nvSpPr>
          <p:cNvPr id="7171" name="Rectangle 3"/>
          <p:cNvSpPr>
            <a:spLocks noGrp="1" noChangeArrowheads="1"/>
          </p:cNvSpPr>
          <p:nvPr>
            <p:ph type="body" idx="1"/>
          </p:nvPr>
        </p:nvSpPr>
        <p:spPr>
          <a:xfrm>
            <a:off x="533400" y="1752600"/>
            <a:ext cx="8110538" cy="4648200"/>
          </a:xfrm>
        </p:spPr>
        <p:txBody>
          <a:bodyPr/>
          <a:lstStyle/>
          <a:p>
            <a:pPr lvl="1">
              <a:lnSpc>
                <a:spcPct val="90000"/>
              </a:lnSpc>
              <a:buFont typeface="Wingdings" pitchFamily="2" charset="2"/>
              <a:buNone/>
            </a:pPr>
            <a:r>
              <a:rPr lang="en-GB" sz="1600">
                <a:solidFill>
                  <a:schemeClr val="tx2"/>
                </a:solidFill>
              </a:rPr>
              <a:t>4) ZIEMEĻVALSTU ELEKTROENERĢIJAS TIRDZNIECĪBAS BIRŽAS NORDPOOL CENA</a:t>
            </a:r>
          </a:p>
          <a:p>
            <a:pPr lvl="1">
              <a:lnSpc>
                <a:spcPct val="90000"/>
              </a:lnSpc>
              <a:buFont typeface="Wingdings" pitchFamily="2" charset="2"/>
              <a:buNone/>
            </a:pPr>
            <a:r>
              <a:rPr lang="lv-LV" sz="1600">
                <a:solidFill>
                  <a:schemeClr val="tx2"/>
                </a:solidFill>
              </a:rPr>
              <a:t>	- </a:t>
            </a:r>
            <a:r>
              <a:rPr lang="en-GB" sz="1600">
                <a:solidFill>
                  <a:schemeClr val="tx2"/>
                </a:solidFill>
              </a:rPr>
              <a:t>Ņemot vērā, ka Latvija ir energodeficīta valsts, un spēj savu elektroenerģijas patēriņu nodrošināt vien aptuveni 70% apmērā, pārējais tiek iepirkts no ārvalstīm.</a:t>
            </a:r>
            <a:endParaRPr lang="lv-LV" sz="1600">
              <a:solidFill>
                <a:schemeClr val="tx2"/>
              </a:solidFill>
            </a:endParaRPr>
          </a:p>
          <a:p>
            <a:pPr lvl="1">
              <a:lnSpc>
                <a:spcPct val="90000"/>
              </a:lnSpc>
              <a:buFont typeface="Wingdings" pitchFamily="2" charset="2"/>
              <a:buNone/>
            </a:pPr>
            <a:endParaRPr lang="en-GB" sz="1600">
              <a:solidFill>
                <a:schemeClr val="tx2"/>
              </a:solidFill>
            </a:endParaRPr>
          </a:p>
          <a:p>
            <a:pPr lvl="1">
              <a:lnSpc>
                <a:spcPct val="90000"/>
              </a:lnSpc>
              <a:buFont typeface="Wingdings" pitchFamily="2" charset="2"/>
              <a:buNone/>
            </a:pPr>
            <a:r>
              <a:rPr lang="en-GB" sz="1600">
                <a:solidFill>
                  <a:schemeClr val="tx2"/>
                </a:solidFill>
              </a:rPr>
              <a:t>5) SISTĒMAS PAKALPOJUMU MAKSA </a:t>
            </a:r>
          </a:p>
          <a:p>
            <a:pPr lvl="1">
              <a:lnSpc>
                <a:spcPct val="90000"/>
              </a:lnSpc>
              <a:buFont typeface="Wingdings" pitchFamily="2" charset="2"/>
              <a:buNone/>
            </a:pPr>
            <a:r>
              <a:rPr lang="lv-LV" sz="1600">
                <a:solidFill>
                  <a:schemeClr val="tx2"/>
                </a:solidFill>
              </a:rPr>
              <a:t>	- </a:t>
            </a:r>
            <a:r>
              <a:rPr lang="en-GB" sz="1600">
                <a:solidFill>
                  <a:schemeClr val="tx2"/>
                </a:solidFill>
              </a:rPr>
              <a:t>Šī elektroenerģijas cenas komponente ir paredzēta izmaksu segšanai, kas saistītas ar elektroenerģijas transportēšanu, zudumu segšanu un infrastruktūras uzturēšanu un attīstīšanu. Sistēmas pakalpojumu maksa nav ikdienā mainīgs lielums, bet gan tā apmēru nosaka Sabiedrisko pakalpojumu regulēšanas komisija.</a:t>
            </a:r>
            <a:endParaRPr lang="lv-LV" sz="1600">
              <a:solidFill>
                <a:schemeClr val="tx2"/>
              </a:solidFill>
            </a:endParaRPr>
          </a:p>
          <a:p>
            <a:pPr lvl="1">
              <a:lnSpc>
                <a:spcPct val="90000"/>
              </a:lnSpc>
              <a:buFont typeface="Wingdings" pitchFamily="2" charset="2"/>
              <a:buNone/>
            </a:pPr>
            <a:endParaRPr lang="lv-LV" sz="1600">
              <a:solidFill>
                <a:schemeClr val="tx2"/>
              </a:solidFill>
            </a:endParaRPr>
          </a:p>
          <a:p>
            <a:pPr lvl="1">
              <a:lnSpc>
                <a:spcPct val="90000"/>
              </a:lnSpc>
              <a:buFont typeface="Wingdings" pitchFamily="2" charset="2"/>
              <a:buNone/>
            </a:pPr>
            <a:r>
              <a:rPr lang="en-GB" sz="1600">
                <a:solidFill>
                  <a:schemeClr val="tx2"/>
                </a:solidFill>
              </a:rPr>
              <a:t>6) LIETUVAS ELEKTROENERĢIJAS TIRDZNIECĪBAS BIRŽAS BALT POOL CENA</a:t>
            </a:r>
            <a:endParaRPr lang="lv-LV" sz="1600">
              <a:solidFill>
                <a:schemeClr val="tx2"/>
              </a:solidFill>
            </a:endParaRPr>
          </a:p>
          <a:p>
            <a:pPr lvl="1">
              <a:lnSpc>
                <a:spcPct val="90000"/>
              </a:lnSpc>
              <a:buFont typeface="Wingdings" pitchFamily="2" charset="2"/>
              <a:buNone/>
            </a:pPr>
            <a:r>
              <a:rPr lang="lv-LV" sz="1600">
                <a:solidFill>
                  <a:schemeClr val="tx2"/>
                </a:solidFill>
              </a:rPr>
              <a:t>	- </a:t>
            </a:r>
            <a:r>
              <a:rPr lang="en-US" sz="1600">
                <a:solidFill>
                  <a:schemeClr val="tx2"/>
                </a:solidFill>
                <a:latin typeface="Arial" charset="0"/>
                <a:cs typeface="Arial" charset="0"/>
              </a:rPr>
              <a:t>Vidējās elektroenerģijas cenas Nord Pool Igaunijas zonā novembrī sasniedza 50.35 EUR/MWh un ir sagaidāms, ka cenas turpinās pieaugt arī decembrī, sekojot Nord Pool Somijas zonas cenām. Baltpool biržas cenas novembrī bija nedaudz zemākas un atradās 45.70 EUR/MWh līmenī.</a:t>
            </a:r>
            <a:r>
              <a:rPr lang="en-GB" sz="1600">
                <a:solidFill>
                  <a:schemeClr val="tx2"/>
                </a:solidFill>
                <a:cs typeface="Arial" charset="0"/>
              </a:rPr>
              <a:t> </a:t>
            </a:r>
          </a:p>
        </p:txBody>
      </p:sp>
      <p:pic>
        <p:nvPicPr>
          <p:cNvPr id="7" name="Picture 6"/>
          <p:cNvPicPr>
            <a:picLocks noChangeAspect="1" noChangeArrowheads="1"/>
          </p:cNvPicPr>
          <p:nvPr/>
        </p:nvPicPr>
        <p:blipFill>
          <a:blip r:embed="rId2" cstate="print"/>
          <a:srcRect/>
          <a:stretch>
            <a:fillRect/>
          </a:stretch>
        </p:blipFill>
        <p:spPr bwMode="auto">
          <a:xfrm>
            <a:off x="7358082" y="285728"/>
            <a:ext cx="1392125" cy="311402"/>
          </a:xfrm>
          <a:prstGeom prst="rect">
            <a:avLst/>
          </a:prstGeom>
          <a:noFill/>
          <a:ln w="9525">
            <a:noFill/>
            <a:miter lim="800000"/>
            <a:headEnd/>
            <a:tailEnd/>
          </a:ln>
          <a:effectLst>
            <a:outerShdw blurRad="342900" dist="50800" dir="5400000" algn="ctr" rotWithShape="0">
              <a:srgbClr val="000000">
                <a:alpha val="83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lv-LV"/>
              <a:t>2001.g.21.jan.</a:t>
            </a:r>
            <a:endParaRPr lang="en-US"/>
          </a:p>
        </p:txBody>
      </p:sp>
      <p:sp>
        <p:nvSpPr>
          <p:cNvPr id="5" name="Footer Placeholder 4"/>
          <p:cNvSpPr>
            <a:spLocks noGrp="1"/>
          </p:cNvSpPr>
          <p:nvPr>
            <p:ph type="ftr" sz="quarter" idx="11"/>
          </p:nvPr>
        </p:nvSpPr>
        <p:spPr/>
        <p:txBody>
          <a:bodyPr/>
          <a:lstStyle/>
          <a:p>
            <a:r>
              <a:rPr lang="en-US"/>
              <a:t>Elektrības Izmaksas Attīstība: 2011.g.</a:t>
            </a:r>
          </a:p>
        </p:txBody>
      </p:sp>
      <p:sp>
        <p:nvSpPr>
          <p:cNvPr id="6" name="Slide Number Placeholder 5"/>
          <p:cNvSpPr>
            <a:spLocks noGrp="1"/>
          </p:cNvSpPr>
          <p:nvPr>
            <p:ph type="sldNum" sz="quarter" idx="12"/>
          </p:nvPr>
        </p:nvSpPr>
        <p:spPr/>
        <p:txBody>
          <a:bodyPr/>
          <a:lstStyle/>
          <a:p>
            <a:fld id="{D81C4A37-4E44-476C-AE40-B44B8BB07FF1}" type="slidenum">
              <a:rPr lang="en-US"/>
              <a:pPr/>
              <a:t>7</a:t>
            </a:fld>
            <a:endParaRPr lang="en-US"/>
          </a:p>
        </p:txBody>
      </p:sp>
      <p:sp>
        <p:nvSpPr>
          <p:cNvPr id="11266" name="Rectangle 2"/>
          <p:cNvSpPr>
            <a:spLocks noGrp="1" noChangeArrowheads="1"/>
          </p:cNvSpPr>
          <p:nvPr>
            <p:ph type="title"/>
          </p:nvPr>
        </p:nvSpPr>
        <p:spPr bwMode="auto">
          <a:xfrm>
            <a:off x="685800" y="990600"/>
            <a:ext cx="7772400" cy="609600"/>
          </a:xfrm>
          <a:noFill/>
          <a:ln>
            <a:miter lim="800000"/>
            <a:headEnd/>
            <a:tailEnd/>
          </a:ln>
        </p:spPr>
        <p:txBody>
          <a:bodyPr vert="horz" wrap="square" lIns="91440" tIns="45720" rIns="91440" bIns="45720" numCol="1" anchor="t" anchorCtr="0" compatLnSpc="1">
            <a:prstTxWarp prst="textNoShape">
              <a:avLst/>
            </a:prstTxWarp>
          </a:bodyPr>
          <a:lstStyle/>
          <a:p>
            <a:r>
              <a:rPr lang="lv-LV" sz="2800"/>
              <a:t>No kā sastāv elektrības tarifs?</a:t>
            </a:r>
            <a:endParaRPr lang="en-GB" sz="2800"/>
          </a:p>
        </p:txBody>
      </p:sp>
      <p:sp>
        <p:nvSpPr>
          <p:cNvPr id="11267" name="Rectangle 3"/>
          <p:cNvSpPr>
            <a:spLocks noGrp="1" noChangeArrowheads="1"/>
          </p:cNvSpPr>
          <p:nvPr>
            <p:ph type="body" idx="1"/>
          </p:nvPr>
        </p:nvSpPr>
        <p:spPr>
          <a:xfrm>
            <a:off x="533400" y="2133600"/>
            <a:ext cx="8110538" cy="3505200"/>
          </a:xfrm>
        </p:spPr>
        <p:txBody>
          <a:bodyPr/>
          <a:lstStyle/>
          <a:p>
            <a:pPr lvl="1">
              <a:buFont typeface="Wingdings" pitchFamily="2" charset="2"/>
              <a:buNone/>
            </a:pPr>
            <a:r>
              <a:rPr lang="en-GB" sz="1600">
                <a:solidFill>
                  <a:schemeClr val="tx2"/>
                </a:solidFill>
              </a:rPr>
              <a:t>3)</a:t>
            </a:r>
            <a:r>
              <a:rPr lang="en-GB" sz="1600" b="1">
                <a:solidFill>
                  <a:schemeClr val="folHlink"/>
                </a:solidFill>
              </a:rPr>
              <a:t> NO  ATJAUNOJAMIEM ENERGORESURSIEM UN KOĢENERĀCIJĀ  SARAŽOTĀS ELEKTROENERĢIJAS OBLIGĀTĀ IEPIRKUMA CENA (valdības noteikta)</a:t>
            </a:r>
            <a:r>
              <a:rPr lang="lv-LV" sz="1600">
                <a:solidFill>
                  <a:schemeClr val="tx2"/>
                </a:solidFill>
              </a:rPr>
              <a:t> </a:t>
            </a:r>
          </a:p>
          <a:p>
            <a:pPr lvl="1">
              <a:buFont typeface="Wingdings" pitchFamily="2" charset="2"/>
              <a:buNone/>
            </a:pPr>
            <a:endParaRPr lang="lv-LV" sz="1600">
              <a:solidFill>
                <a:schemeClr val="tx2"/>
              </a:solidFill>
            </a:endParaRPr>
          </a:p>
          <a:p>
            <a:pPr lvl="1">
              <a:buFont typeface="Wingdings" pitchFamily="2" charset="2"/>
              <a:buNone/>
            </a:pPr>
            <a:r>
              <a:rPr lang="lv-LV" sz="1600">
                <a:solidFill>
                  <a:schemeClr val="tx2"/>
                </a:solidFill>
              </a:rPr>
              <a:t>	- </a:t>
            </a:r>
            <a:r>
              <a:rPr lang="en-GB" sz="1600">
                <a:solidFill>
                  <a:schemeClr val="tx2"/>
                </a:solidFill>
              </a:rPr>
              <a:t>Elektroenerģijas gala tarifā, kā obligātā iepirkuma komponente, tiek iekļauta valdības noteiktā paaugstinātā elektroenerģijas iepirkuma maksa, par kādu AS "Latvenergo", kā Publiskam tirgotājam, ir pienākums iepirkt elektroenerģiju no ražotājiem, kuri izmanto atjaunojamos energoresursus, kā arī no ražotājiem, kuri elektroenerģiju ražo koģenerācijā. Šī summa </a:t>
            </a:r>
            <a:r>
              <a:rPr lang="lv-LV" sz="1600" u="sng">
                <a:solidFill>
                  <a:schemeClr val="tx2"/>
                </a:solidFill>
              </a:rPr>
              <a:t>uz šobrid </a:t>
            </a:r>
            <a:r>
              <a:rPr lang="en-GB" sz="1600">
                <a:solidFill>
                  <a:schemeClr val="tx2"/>
                </a:solidFill>
              </a:rPr>
              <a:t>veido aptuveni 1</a:t>
            </a:r>
            <a:r>
              <a:rPr lang="lv-LV" sz="1600">
                <a:solidFill>
                  <a:schemeClr val="tx2"/>
                </a:solidFill>
              </a:rPr>
              <a:t>1</a:t>
            </a:r>
            <a:r>
              <a:rPr lang="en-GB" sz="1600">
                <a:solidFill>
                  <a:schemeClr val="tx2"/>
                </a:solidFill>
              </a:rPr>
              <a:t>% no galapatērētājam piemērotā elektroenerģijas tarifa. Valdības noteikumu paredzētā cena ir ievērojami augstāka nekā tirgus cena.</a:t>
            </a:r>
            <a:endParaRPr lang="en-GB" sz="1600"/>
          </a:p>
        </p:txBody>
      </p:sp>
      <p:pic>
        <p:nvPicPr>
          <p:cNvPr id="7" name="Picture 6"/>
          <p:cNvPicPr>
            <a:picLocks noChangeAspect="1" noChangeArrowheads="1"/>
          </p:cNvPicPr>
          <p:nvPr/>
        </p:nvPicPr>
        <p:blipFill>
          <a:blip r:embed="rId2" cstate="print"/>
          <a:srcRect/>
          <a:stretch>
            <a:fillRect/>
          </a:stretch>
        </p:blipFill>
        <p:spPr bwMode="auto">
          <a:xfrm>
            <a:off x="7572396" y="285728"/>
            <a:ext cx="1392125" cy="311402"/>
          </a:xfrm>
          <a:prstGeom prst="rect">
            <a:avLst/>
          </a:prstGeom>
          <a:noFill/>
          <a:ln w="9525">
            <a:noFill/>
            <a:miter lim="800000"/>
            <a:headEnd/>
            <a:tailEnd/>
          </a:ln>
          <a:effectLst>
            <a:outerShdw blurRad="342900" dist="50800" dir="5400000" algn="ctr" rotWithShape="0">
              <a:srgbClr val="000000">
                <a:alpha val="83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p:cNvSpPr>
            <a:spLocks noGrp="1"/>
          </p:cNvSpPr>
          <p:nvPr>
            <p:ph type="dt" sz="half" idx="10"/>
          </p:nvPr>
        </p:nvSpPr>
        <p:spPr/>
        <p:txBody>
          <a:bodyPr/>
          <a:lstStyle/>
          <a:p>
            <a:r>
              <a:rPr lang="lv-LV"/>
              <a:t>2001.g.21.jan.</a:t>
            </a:r>
            <a:endParaRPr lang="en-US"/>
          </a:p>
        </p:txBody>
      </p:sp>
      <p:sp>
        <p:nvSpPr>
          <p:cNvPr id="7" name="Footer Placeholder 4"/>
          <p:cNvSpPr>
            <a:spLocks noGrp="1"/>
          </p:cNvSpPr>
          <p:nvPr>
            <p:ph type="ftr" sz="quarter" idx="11"/>
          </p:nvPr>
        </p:nvSpPr>
        <p:spPr/>
        <p:txBody>
          <a:bodyPr/>
          <a:lstStyle/>
          <a:p>
            <a:r>
              <a:rPr lang="en-US"/>
              <a:t>Elektrības Izmaksas Attīstība: 2011.g.</a:t>
            </a:r>
          </a:p>
        </p:txBody>
      </p:sp>
      <p:sp>
        <p:nvSpPr>
          <p:cNvPr id="8" name="Slide Number Placeholder 5"/>
          <p:cNvSpPr>
            <a:spLocks noGrp="1"/>
          </p:cNvSpPr>
          <p:nvPr>
            <p:ph type="sldNum" sz="quarter" idx="12"/>
          </p:nvPr>
        </p:nvSpPr>
        <p:spPr/>
        <p:txBody>
          <a:bodyPr/>
          <a:lstStyle/>
          <a:p>
            <a:fld id="{4B57EEC1-A542-46D0-8D75-57D8B8250CD0}" type="slidenum">
              <a:rPr lang="en-US"/>
              <a:pPr/>
              <a:t>8</a:t>
            </a:fld>
            <a:endParaRPr lang="en-US"/>
          </a:p>
        </p:txBody>
      </p:sp>
      <p:sp>
        <p:nvSpPr>
          <p:cNvPr id="6146" name="Rectangle 2"/>
          <p:cNvSpPr>
            <a:spLocks noGrp="1" noChangeArrowheads="1"/>
          </p:cNvSpPr>
          <p:nvPr>
            <p:ph type="title"/>
          </p:nvPr>
        </p:nvSpPr>
        <p:spPr bwMode="auto">
          <a:xfrm>
            <a:off x="685800" y="914400"/>
            <a:ext cx="7772400" cy="533400"/>
          </a:xfrm>
          <a:noFill/>
          <a:ln>
            <a:miter lim="800000"/>
            <a:headEnd/>
            <a:tailEnd/>
          </a:ln>
        </p:spPr>
        <p:txBody>
          <a:bodyPr vert="horz" wrap="square" lIns="91440" tIns="45720" rIns="91440" bIns="45720" numCol="1" anchor="t" anchorCtr="0" compatLnSpc="1">
            <a:prstTxWarp prst="textNoShape">
              <a:avLst/>
            </a:prstTxWarp>
          </a:bodyPr>
          <a:lstStyle/>
          <a:p>
            <a:r>
              <a:rPr lang="lv-LV" sz="2800"/>
              <a:t>No kā sastāv elektrības tarifs?</a:t>
            </a:r>
            <a:endParaRPr lang="en-GB" sz="2800"/>
          </a:p>
        </p:txBody>
      </p:sp>
      <p:sp>
        <p:nvSpPr>
          <p:cNvPr id="6157" name="Rectangle 13"/>
          <p:cNvSpPr>
            <a:spLocks noChangeArrowheads="1"/>
          </p:cNvSpPr>
          <p:nvPr/>
        </p:nvSpPr>
        <p:spPr bwMode="auto">
          <a:xfrm>
            <a:off x="1597025" y="5451475"/>
            <a:ext cx="4900613" cy="0"/>
          </a:xfrm>
          <a:prstGeom prst="rect">
            <a:avLst/>
          </a:prstGeom>
          <a:noFill/>
          <a:ln w="9525">
            <a:noFill/>
            <a:miter lim="800000"/>
            <a:headEnd/>
            <a:tailEnd/>
          </a:ln>
          <a:effectLst/>
        </p:spPr>
        <p:txBody>
          <a:bodyPr lIns="896655">
            <a:spAutoFit/>
          </a:bodyPr>
          <a:lstStyle/>
          <a:p>
            <a:endParaRPr lang="ru-RU"/>
          </a:p>
        </p:txBody>
      </p:sp>
      <p:pic>
        <p:nvPicPr>
          <p:cNvPr id="6156" name="Picture 12" descr="http://www.latvenergo.lv/pls/portal/docs/PAGE/LATVIAN/IMAGES/oblig_iep_cena.gif"/>
          <p:cNvPicPr>
            <a:picLocks noChangeAspect="1" noChangeArrowheads="1"/>
          </p:cNvPicPr>
          <p:nvPr/>
        </p:nvPicPr>
        <p:blipFill>
          <a:blip r:embed="rId2"/>
          <a:srcRect/>
          <a:stretch>
            <a:fillRect/>
          </a:stretch>
        </p:blipFill>
        <p:spPr bwMode="auto">
          <a:xfrm>
            <a:off x="1857356" y="1873556"/>
            <a:ext cx="5572144" cy="3231844"/>
          </a:xfrm>
          <a:prstGeom prst="rect">
            <a:avLst/>
          </a:prstGeom>
          <a:noFill/>
        </p:spPr>
      </p:pic>
      <p:sp>
        <p:nvSpPr>
          <p:cNvPr id="6159" name="Text Box 15"/>
          <p:cNvSpPr txBox="1">
            <a:spLocks noChangeArrowheads="1"/>
          </p:cNvSpPr>
          <p:nvPr/>
        </p:nvSpPr>
        <p:spPr bwMode="auto">
          <a:xfrm>
            <a:off x="685800" y="5181600"/>
            <a:ext cx="7162800" cy="830997"/>
          </a:xfrm>
          <a:prstGeom prst="rect">
            <a:avLst/>
          </a:prstGeom>
          <a:noFill/>
          <a:ln w="9525">
            <a:noFill/>
            <a:miter lim="800000"/>
            <a:headEnd/>
            <a:tailEnd/>
          </a:ln>
          <a:effectLst/>
        </p:spPr>
        <p:txBody>
          <a:bodyPr>
            <a:spAutoFit/>
          </a:bodyPr>
          <a:lstStyle/>
          <a:p>
            <a:pPr>
              <a:buFontTx/>
              <a:buChar char="•"/>
            </a:pPr>
            <a:r>
              <a:rPr lang="lv-LV" sz="1600" b="1" dirty="0">
                <a:solidFill>
                  <a:schemeClr val="tx2"/>
                </a:solidFill>
                <a:latin typeface="Times New Roman" pitchFamily="18" charset="0"/>
              </a:rPr>
              <a:t> Industriālie patērētājie Vācijā, Itālijā un Dānijā (piemēram) nemaksā šo daļu. </a:t>
            </a:r>
          </a:p>
          <a:p>
            <a:pPr>
              <a:buFontTx/>
              <a:buChar char="•"/>
            </a:pPr>
            <a:r>
              <a:rPr lang="lv-LV" sz="1600" b="1" dirty="0">
                <a:solidFill>
                  <a:schemeClr val="tx2"/>
                </a:solidFill>
                <a:latin typeface="Times New Roman" pitchFamily="18" charset="0"/>
              </a:rPr>
              <a:t>“Zaļa” enerģija: LV 40% (pieteikums). </a:t>
            </a:r>
            <a:r>
              <a:rPr lang="lv-LV" sz="1600" b="1" dirty="0" smtClean="0">
                <a:solidFill>
                  <a:schemeClr val="tx2"/>
                </a:solidFill>
                <a:latin typeface="Times New Roman" pitchFamily="18" charset="0"/>
              </a:rPr>
              <a:t>2010.gadā</a:t>
            </a:r>
            <a:r>
              <a:rPr lang="lv-LV" sz="1600" b="1" dirty="0">
                <a:solidFill>
                  <a:schemeClr val="tx2"/>
                </a:solidFill>
                <a:latin typeface="Times New Roman" pitchFamily="18" charset="0"/>
              </a:rPr>
              <a:t>: Zviedrija &gt;50%, Spānija, Itālija, </a:t>
            </a:r>
            <a:r>
              <a:rPr lang="lv-LV" sz="1600" b="1" dirty="0" smtClean="0">
                <a:solidFill>
                  <a:schemeClr val="tx2"/>
                </a:solidFill>
                <a:latin typeface="Times New Roman" pitchFamily="18" charset="0"/>
              </a:rPr>
              <a:t>Francija</a:t>
            </a:r>
            <a:r>
              <a:rPr lang="lv-LV" sz="1600" b="1" dirty="0">
                <a:solidFill>
                  <a:schemeClr val="tx2"/>
                </a:solidFill>
                <a:latin typeface="Times New Roman" pitchFamily="18" charset="0"/>
              </a:rPr>
              <a:t>, Vācija: 14-19%</a:t>
            </a:r>
            <a:endParaRPr lang="en-GB" sz="1600" b="1" dirty="0">
              <a:solidFill>
                <a:schemeClr val="tx2"/>
              </a:solidFill>
              <a:latin typeface="Times New Roman" pitchFamily="18" charset="0"/>
            </a:endParaRPr>
          </a:p>
        </p:txBody>
      </p:sp>
      <p:pic>
        <p:nvPicPr>
          <p:cNvPr id="9" name="Picture 8"/>
          <p:cNvPicPr>
            <a:picLocks noChangeAspect="1" noChangeArrowheads="1"/>
          </p:cNvPicPr>
          <p:nvPr/>
        </p:nvPicPr>
        <p:blipFill>
          <a:blip r:embed="rId3" cstate="print"/>
          <a:srcRect/>
          <a:stretch>
            <a:fillRect/>
          </a:stretch>
        </p:blipFill>
        <p:spPr bwMode="auto">
          <a:xfrm>
            <a:off x="7786710" y="214290"/>
            <a:ext cx="1106373" cy="247483"/>
          </a:xfrm>
          <a:prstGeom prst="rect">
            <a:avLst/>
          </a:prstGeom>
          <a:noFill/>
          <a:ln w="9525">
            <a:noFill/>
            <a:miter lim="800000"/>
            <a:headEnd/>
            <a:tailEnd/>
          </a:ln>
          <a:effectLst>
            <a:outerShdw blurRad="342900" dist="50800" dir="5400000" algn="ctr" rotWithShape="0">
              <a:srgbClr val="000000">
                <a:alpha val="83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1"/>
          <p:cNvSpPr>
            <a:spLocks noGrp="1"/>
          </p:cNvSpPr>
          <p:nvPr>
            <p:ph type="dt" sz="half" idx="10"/>
          </p:nvPr>
        </p:nvSpPr>
        <p:spPr/>
        <p:txBody>
          <a:bodyPr/>
          <a:lstStyle/>
          <a:p>
            <a:r>
              <a:rPr lang="lv-LV"/>
              <a:t>2001.g.21.jan.</a:t>
            </a:r>
            <a:endParaRPr lang="en-US"/>
          </a:p>
        </p:txBody>
      </p:sp>
      <p:sp>
        <p:nvSpPr>
          <p:cNvPr id="4" name="Footer Placeholder 2"/>
          <p:cNvSpPr>
            <a:spLocks noGrp="1"/>
          </p:cNvSpPr>
          <p:nvPr>
            <p:ph type="ftr" sz="quarter" idx="11"/>
          </p:nvPr>
        </p:nvSpPr>
        <p:spPr/>
        <p:txBody>
          <a:bodyPr/>
          <a:lstStyle/>
          <a:p>
            <a:r>
              <a:rPr lang="en-US"/>
              <a:t>Elektrības Izmaksas Attīstība: 2011.g.</a:t>
            </a:r>
          </a:p>
        </p:txBody>
      </p:sp>
      <p:sp>
        <p:nvSpPr>
          <p:cNvPr id="5" name="Slide Number Placeholder 3"/>
          <p:cNvSpPr>
            <a:spLocks noGrp="1"/>
          </p:cNvSpPr>
          <p:nvPr>
            <p:ph type="sldNum" sz="quarter" idx="12"/>
          </p:nvPr>
        </p:nvSpPr>
        <p:spPr/>
        <p:txBody>
          <a:bodyPr/>
          <a:lstStyle/>
          <a:p>
            <a:fld id="{4186462A-B796-48C6-B3ED-5A0A90A4518A}" type="slidenum">
              <a:rPr lang="en-US"/>
              <a:pPr/>
              <a:t>9</a:t>
            </a:fld>
            <a:endParaRPr lang="en-US"/>
          </a:p>
        </p:txBody>
      </p:sp>
      <p:pic>
        <p:nvPicPr>
          <p:cNvPr id="16388" name="Picture 4" descr="http://ec.europa.eu/energy/renewables/images/web_targets__table.jpg"/>
          <p:cNvPicPr>
            <a:picLocks noChangeAspect="1" noChangeArrowheads="1"/>
          </p:cNvPicPr>
          <p:nvPr/>
        </p:nvPicPr>
        <p:blipFill>
          <a:blip r:embed="rId2"/>
          <a:srcRect/>
          <a:stretch>
            <a:fillRect/>
          </a:stretch>
        </p:blipFill>
        <p:spPr bwMode="auto">
          <a:xfrm>
            <a:off x="1357290" y="357166"/>
            <a:ext cx="6446837" cy="6061075"/>
          </a:xfrm>
          <a:prstGeom prst="rect">
            <a:avLst/>
          </a:prstGeom>
          <a:noFill/>
        </p:spPr>
      </p:pic>
      <p:pic>
        <p:nvPicPr>
          <p:cNvPr id="6" name="Picture 5"/>
          <p:cNvPicPr>
            <a:picLocks noChangeAspect="1" noChangeArrowheads="1"/>
          </p:cNvPicPr>
          <p:nvPr/>
        </p:nvPicPr>
        <p:blipFill>
          <a:blip r:embed="rId3" cstate="print"/>
          <a:srcRect/>
          <a:stretch>
            <a:fillRect/>
          </a:stretch>
        </p:blipFill>
        <p:spPr bwMode="auto">
          <a:xfrm>
            <a:off x="8001024" y="285728"/>
            <a:ext cx="963497" cy="215523"/>
          </a:xfrm>
          <a:prstGeom prst="rect">
            <a:avLst/>
          </a:prstGeom>
          <a:noFill/>
          <a:ln w="9525">
            <a:noFill/>
            <a:miter lim="800000"/>
            <a:headEnd/>
            <a:tailEnd/>
          </a:ln>
          <a:effectLst>
            <a:outerShdw blurRad="342900" dist="50800" dir="5400000" algn="ctr" rotWithShape="0">
              <a:srgbClr val="000000">
                <a:alpha val="83000"/>
              </a:srgbClr>
            </a:outerShdw>
          </a:effectLst>
        </p:spPr>
      </p:pic>
    </p:spTree>
  </p:cSld>
  <p:clrMapOvr>
    <a:masterClrMapping/>
  </p:clrMapOvr>
</p:sld>
</file>

<file path=ppt/theme/theme1.xml><?xml version="1.0" encoding="utf-8"?>
<a:theme xmlns:a="http://schemas.openxmlformats.org/drawingml/2006/main" name="Bold Stripes">
  <a:themeElements>
    <a:clrScheme name="Bold Stripes 2">
      <a:dk1>
        <a:srgbClr val="000000"/>
      </a:dk1>
      <a:lt1>
        <a:srgbClr val="EAEAEA"/>
      </a:lt1>
      <a:dk2>
        <a:srgbClr val="003366"/>
      </a:dk2>
      <a:lt2>
        <a:srgbClr val="EAEAEA"/>
      </a:lt2>
      <a:accent1>
        <a:srgbClr val="FFFFFF"/>
      </a:accent1>
      <a:accent2>
        <a:srgbClr val="DDDDDD"/>
      </a:accent2>
      <a:accent3>
        <a:srgbClr val="F3F3F3"/>
      </a:accent3>
      <a:accent4>
        <a:srgbClr val="000000"/>
      </a:accent4>
      <a:accent5>
        <a:srgbClr val="FFFFFF"/>
      </a:accent5>
      <a:accent6>
        <a:srgbClr val="C8C8C8"/>
      </a:accent6>
      <a:hlink>
        <a:srgbClr val="336699"/>
      </a:hlink>
      <a:folHlink>
        <a:srgbClr val="9A0000"/>
      </a:folHlink>
    </a:clrScheme>
    <a:fontScheme name="Bold Stripes">
      <a:majorFont>
        <a:latin typeface="Verdana"/>
        <a:ea typeface=""/>
        <a:cs typeface="Times New Roman"/>
      </a:majorFont>
      <a:minorFont>
        <a:latin typeface="Verdana"/>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Verdana" pitchFamily="34" charset="0"/>
            <a:cs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Verdana" pitchFamily="34" charset="0"/>
            <a:cs typeface="Times New Roman" pitchFamily="18" charset="0"/>
          </a:defRPr>
        </a:defPPr>
      </a:lstStyle>
    </a:lnDef>
  </a:objectDefaults>
  <a:extraClrSchemeLst>
    <a:extraClrScheme>
      <a:clrScheme name="Bold Stripes 1">
        <a:dk1>
          <a:srgbClr val="356677"/>
        </a:dk1>
        <a:lt1>
          <a:srgbClr val="FFFFFF"/>
        </a:lt1>
        <a:dk2>
          <a:srgbClr val="3E798E"/>
        </a:dk2>
        <a:lt2>
          <a:srgbClr val="FFFFCC"/>
        </a:lt2>
        <a:accent1>
          <a:srgbClr val="7FA0B1"/>
        </a:accent1>
        <a:accent2>
          <a:srgbClr val="3A7184"/>
        </a:accent2>
        <a:accent3>
          <a:srgbClr val="AFBEC6"/>
        </a:accent3>
        <a:accent4>
          <a:srgbClr val="DADADA"/>
        </a:accent4>
        <a:accent5>
          <a:srgbClr val="C0CDD5"/>
        </a:accent5>
        <a:accent6>
          <a:srgbClr val="346677"/>
        </a:accent6>
        <a:hlink>
          <a:srgbClr val="FFBF0B"/>
        </a:hlink>
        <a:folHlink>
          <a:srgbClr val="CC9900"/>
        </a:folHlink>
      </a:clrScheme>
      <a:clrMap bg1="dk2" tx1="lt1" bg2="dk1" tx2="lt2" accent1="accent1" accent2="accent2" accent3="accent3" accent4="accent4" accent5="accent5" accent6="accent6" hlink="hlink" folHlink="folHlink"/>
    </a:extraClrScheme>
    <a:extraClrScheme>
      <a:clrScheme name="Bold Stripes 2">
        <a:dk1>
          <a:srgbClr val="000000"/>
        </a:dk1>
        <a:lt1>
          <a:srgbClr val="EAEAEA"/>
        </a:lt1>
        <a:dk2>
          <a:srgbClr val="003366"/>
        </a:dk2>
        <a:lt2>
          <a:srgbClr val="EAEAEA"/>
        </a:lt2>
        <a:accent1>
          <a:srgbClr val="FFFFFF"/>
        </a:accent1>
        <a:accent2>
          <a:srgbClr val="DDDDDD"/>
        </a:accent2>
        <a:accent3>
          <a:srgbClr val="F3F3F3"/>
        </a:accent3>
        <a:accent4>
          <a:srgbClr val="000000"/>
        </a:accent4>
        <a:accent5>
          <a:srgbClr val="FFFFFF"/>
        </a:accent5>
        <a:accent6>
          <a:srgbClr val="C8C8C8"/>
        </a:accent6>
        <a:hlink>
          <a:srgbClr val="336699"/>
        </a:hlink>
        <a:folHlink>
          <a:srgbClr val="9A0000"/>
        </a:folHlink>
      </a:clrScheme>
      <a:clrMap bg1="lt1" tx1="dk1" bg2="lt2" tx2="dk2" accent1="accent1" accent2="accent2" accent3="accent3" accent4="accent4" accent5="accent5" accent6="accent6" hlink="hlink" folHlink="folHlink"/>
    </a:extraClrScheme>
    <a:extraClrScheme>
      <a:clrScheme name="Bold Stripes 3">
        <a:dk1>
          <a:srgbClr val="000000"/>
        </a:dk1>
        <a:lt1>
          <a:srgbClr val="EAEAEA"/>
        </a:lt1>
        <a:dk2>
          <a:srgbClr val="000000"/>
        </a:dk2>
        <a:lt2>
          <a:srgbClr val="EAEAEA"/>
        </a:lt2>
        <a:accent1>
          <a:srgbClr val="FFFFFF"/>
        </a:accent1>
        <a:accent2>
          <a:srgbClr val="DDDDDD"/>
        </a:accent2>
        <a:accent3>
          <a:srgbClr val="F3F3F3"/>
        </a:accent3>
        <a:accent4>
          <a:srgbClr val="000000"/>
        </a:accent4>
        <a:accent5>
          <a:srgbClr val="FFFFFF"/>
        </a:accent5>
        <a:accent6>
          <a:srgbClr val="C8C8C8"/>
        </a:accent6>
        <a:hlink>
          <a:srgbClr val="777777"/>
        </a:hlink>
        <a:folHlink>
          <a:srgbClr val="969696"/>
        </a:folHlink>
      </a:clrScheme>
      <a:clrMap bg1="lt1" tx1="dk1" bg2="lt2" tx2="dk2" accent1="accent1" accent2="accent2" accent3="accent3" accent4="accent4" accent5="accent5" accent6="accent6" hlink="hlink" folHlink="folHlink"/>
    </a:extraClrScheme>
    <a:extraClrScheme>
      <a:clrScheme name="Bold Stripes 4">
        <a:dk1>
          <a:srgbClr val="492417"/>
        </a:dk1>
        <a:lt1>
          <a:srgbClr val="D4D5C3"/>
        </a:lt1>
        <a:dk2>
          <a:srgbClr val="6E4900"/>
        </a:dk2>
        <a:lt2>
          <a:srgbClr val="B9BA9C"/>
        </a:lt2>
        <a:accent1>
          <a:srgbClr val="DBD8CF"/>
        </a:accent1>
        <a:accent2>
          <a:srgbClr val="C7C8B0"/>
        </a:accent2>
        <a:accent3>
          <a:srgbClr val="E6E7DE"/>
        </a:accent3>
        <a:accent4>
          <a:srgbClr val="3D1D12"/>
        </a:accent4>
        <a:accent5>
          <a:srgbClr val="EAE9E4"/>
        </a:accent5>
        <a:accent6>
          <a:srgbClr val="B4B59F"/>
        </a:accent6>
        <a:hlink>
          <a:srgbClr val="CC9900"/>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 (x86)\Microsoft Office\Templates\Presentation Designs\Bold Stripes.pot</Template>
  <TotalTime>3131</TotalTime>
  <Words>637</Words>
  <Application>Microsoft PowerPoint</Application>
  <PresentationFormat>On-screen Show (4:3)</PresentationFormat>
  <Paragraphs>175</Paragraphs>
  <Slides>20</Slides>
  <Notes>7</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Bold Stripes</vt:lpstr>
      <vt:lpstr>Slide 1</vt:lpstr>
      <vt:lpstr>Mājsaumniecības piegādes Elektroenerģijas tarifs:</vt:lpstr>
      <vt:lpstr>Mājsaimniecības elektrotarifa sastāvdaļas:</vt:lpstr>
      <vt:lpstr>No kā sastāv elektrības tarifs?</vt:lpstr>
      <vt:lpstr>No kā sastāv elektrības tarifs?</vt:lpstr>
      <vt:lpstr>No kā sastāv elektrības tarifs?</vt:lpstr>
      <vt:lpstr>No kā sastāv elektrības tarifs?</vt:lpstr>
      <vt:lpstr>No kā sastāv elektrības tarifs?</vt:lpstr>
      <vt:lpstr>Slide 9</vt:lpstr>
      <vt:lpstr>Pēdējie valsts lēmumi</vt:lpstr>
      <vt:lpstr>Slide 11</vt:lpstr>
      <vt:lpstr>PROBLĒMA</vt:lpstr>
      <vt:lpstr>PASĀKUMU MĒRĶIS</vt:lpstr>
      <vt:lpstr> RISINĀJUMA VARIANTI</vt:lpstr>
      <vt:lpstr>1.RISINĀJUMS.  Sistēmas izmainīšana</vt:lpstr>
      <vt:lpstr>2.RISINĀJUMS.  Speciālais tarifs</vt:lpstr>
      <vt:lpstr>Latvenergo šodien</vt:lpstr>
      <vt:lpstr>3.RISINĀJUMS.  Neatkarīgā operatora izveide</vt:lpstr>
      <vt:lpstr>Latvenergo nākotnē</vt:lpstr>
      <vt:lpstr>Paldies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User</cp:lastModifiedBy>
  <cp:revision>29</cp:revision>
  <dcterms:created xsi:type="dcterms:W3CDTF">2011-01-20T21:40:11Z</dcterms:created>
  <dcterms:modified xsi:type="dcterms:W3CDTF">2011-01-26T10:33:14Z</dcterms:modified>
</cp:coreProperties>
</file>